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31"/>
  </p:notesMasterIdLst>
  <p:sldIdLst>
    <p:sldId id="256" r:id="rId2"/>
    <p:sldId id="316" r:id="rId3"/>
    <p:sldId id="314" r:id="rId4"/>
    <p:sldId id="300" r:id="rId5"/>
    <p:sldId id="301" r:id="rId6"/>
    <p:sldId id="304" r:id="rId7"/>
    <p:sldId id="258" r:id="rId8"/>
    <p:sldId id="319" r:id="rId9"/>
    <p:sldId id="334" r:id="rId10"/>
    <p:sldId id="345" r:id="rId11"/>
    <p:sldId id="286" r:id="rId12"/>
    <p:sldId id="346" r:id="rId13"/>
    <p:sldId id="323" r:id="rId14"/>
    <p:sldId id="330" r:id="rId15"/>
    <p:sldId id="265" r:id="rId16"/>
    <p:sldId id="331" r:id="rId17"/>
    <p:sldId id="336" r:id="rId18"/>
    <p:sldId id="325" r:id="rId19"/>
    <p:sldId id="328" r:id="rId20"/>
    <p:sldId id="333" r:id="rId21"/>
    <p:sldId id="338" r:id="rId22"/>
    <p:sldId id="342" r:id="rId23"/>
    <p:sldId id="339" r:id="rId24"/>
    <p:sldId id="341" r:id="rId25"/>
    <p:sldId id="347" r:id="rId26"/>
    <p:sldId id="348" r:id="rId27"/>
    <p:sldId id="340" r:id="rId28"/>
    <p:sldId id="344" r:id="rId29"/>
    <p:sldId id="29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3300"/>
    <a:srgbClr val="D2AF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4" autoAdjust="0"/>
    <p:restoredTop sz="98401" autoAdjust="0"/>
  </p:normalViewPr>
  <p:slideViewPr>
    <p:cSldViewPr>
      <p:cViewPr>
        <p:scale>
          <a:sx n="60" d="100"/>
          <a:sy n="60" d="100"/>
        </p:scale>
        <p:origin x="-1392" y="-2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5023505617059316E-2"/>
          <c:y val="0.1"/>
          <c:w val="0.54276509932286576"/>
          <c:h val="0.806250000000000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explosion val="25"/>
          <c:dPt>
            <c:idx val="0"/>
            <c:bubble3D val="0"/>
            <c:spPr>
              <a:solidFill>
                <a:srgbClr val="00B050"/>
              </a:solidFill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0.24430299906294761"/>
                  <c:y val="-0.1264297646118288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</a:t>
                    </a:r>
                    <a:r>
                      <a:rPr lang="ru-RU" dirty="0" smtClean="0"/>
                      <a:t>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5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</c:spPr>
            <c:txPr>
              <a:bodyPr/>
              <a:lstStyle/>
              <a:p>
                <a:pPr>
                  <a:defRPr sz="2800" b="1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Состоит в ОПСА</c:v>
                </c:pt>
                <c:pt idx="1">
                  <c:v>Не состоит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0.97000000000000053</c:v>
                </c:pt>
                <c:pt idx="1">
                  <c:v>3.0000000000000138E-2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7954440983989863"/>
          <c:y val="0.2452800196850394"/>
          <c:w val="0.414350201914502"/>
          <c:h val="0.39068996062992423"/>
        </c:manualLayout>
      </c:layout>
      <c:overlay val="0"/>
      <c:txPr>
        <a:bodyPr/>
        <a:lstStyle/>
        <a:p>
          <a:pPr>
            <a:defRPr sz="2500" b="1">
              <a:solidFill>
                <a:schemeClr val="bg2">
                  <a:lumMod val="25000"/>
                </a:schemeClr>
              </a:solidFill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C62269-42AC-4A9F-97AD-1E72462C9681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00E623-BD80-4E8F-9EFA-E0EDA67D6B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655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0E623-BD80-4E8F-9EFA-E0EDA67D6B1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036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0E623-BD80-4E8F-9EFA-E0EDA67D6B1F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6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1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1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9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5" y="731519"/>
            <a:ext cx="4829286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7650"/>
            <a:ext cx="5943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B20A29-3690-4353-A61D-DC3335A9B4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4000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1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3000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1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7" y="2209801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6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6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4" y="1143001"/>
            <a:ext cx="4114801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9" y="1010487"/>
            <a:ext cx="3694113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9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1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1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199" y="6172201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1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</p:sldLayoutIdLst>
  <p:transition spd="slow" advClick="0" advTm="4000">
    <p:wheel spokes="1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10" Type="http://schemas.openxmlformats.org/officeDocument/2006/relationships/image" Target="../media/image69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10" Type="http://schemas.openxmlformats.org/officeDocument/2006/relationships/image" Target="../media/image78.jpeg"/><Relationship Id="rId4" Type="http://schemas.openxmlformats.org/officeDocument/2006/relationships/image" Target="../media/image72.jpeg"/><Relationship Id="rId9" Type="http://schemas.openxmlformats.org/officeDocument/2006/relationships/image" Target="../media/image77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80.jpeg"/><Relationship Id="rId7" Type="http://schemas.openxmlformats.org/officeDocument/2006/relationships/image" Target="../media/image83.jpeg"/><Relationship Id="rId12" Type="http://schemas.openxmlformats.org/officeDocument/2006/relationships/image" Target="../media/image87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11" Type="http://schemas.openxmlformats.org/officeDocument/2006/relationships/image" Target="../media/image86.jpeg"/><Relationship Id="rId5" Type="http://schemas.microsoft.com/office/2007/relationships/hdphoto" Target="../media/hdphoto4.wdp"/><Relationship Id="rId10" Type="http://schemas.openxmlformats.org/officeDocument/2006/relationships/image" Target="../media/image85.jpeg"/><Relationship Id="rId4" Type="http://schemas.openxmlformats.org/officeDocument/2006/relationships/image" Target="../media/image81.jpeg"/><Relationship Id="rId9" Type="http://schemas.microsoft.com/office/2007/relationships/hdphoto" Target="../media/hdphoto5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microsoft.com/office/2007/relationships/hdphoto" Target="../media/hdphoto2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47864" y="334366"/>
            <a:ext cx="5688632" cy="71837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БУЗОО «Центр медицинской реабилитации» </a:t>
            </a:r>
            <a:endParaRPr lang="ru-RU" sz="280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Nevrolog\Общие Невролога\цмр фото\Фасад здания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7817" y="1412776"/>
            <a:ext cx="8543622" cy="496855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1" descr="C:\Users\Nevrolog\Общие Невролога\цмр фото\эмблем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26003" y="188641"/>
            <a:ext cx="1023944" cy="121171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8" name="Picture 9" descr="ОПСА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188640"/>
            <a:ext cx="866179" cy="121171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0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706" y="188640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-36512" y="2708920"/>
            <a:ext cx="9073008" cy="122413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lnSpc>
                <a:spcPct val="150000"/>
              </a:lnSpc>
              <a:buFont typeface="Georgia" pitchFamily="18" charset="0"/>
              <a:buNone/>
            </a:pPr>
            <a:r>
              <a:rPr lang="ru-RU" sz="5500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  <a:t>Вместе мы – сила!</a:t>
            </a:r>
            <a:endParaRPr lang="ru-RU" sz="5500" cap="all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512" y="72008"/>
            <a:ext cx="8820472" cy="692696"/>
          </a:xfr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algn="ctr">
              <a:buNone/>
            </a:pPr>
            <a:r>
              <a:rPr lang="ru-RU" sz="45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  <a:t>Информационный стенд</a:t>
            </a:r>
            <a:endParaRPr lang="ru-RU" sz="45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haroni" pitchFamily="2" charset="-79"/>
            </a:endParaRPr>
          </a:p>
        </p:txBody>
      </p:sp>
      <p:pic>
        <p:nvPicPr>
          <p:cNvPr id="1026" name="Picture 2" descr="F:\Загрузки\ЦМР - открыть страничку\3. Информационный стенд Наша сестринская ассоциацияСтенд - коп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980728"/>
            <a:ext cx="5904656" cy="5593885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8441776"/>
      </p:ext>
    </p:extLst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evrolog\Общие Невролога\цмр фото\печатные работы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3888432" cy="3312368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C:\Documents and Settings\ТихоновСВ\Рабочий стол\Новая папка\Image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1268760"/>
            <a:ext cx="2156616" cy="3168352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8" descr="C:\Documents and Settings\ТихоновСВ\Рабочий стол\untitled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1052736"/>
            <a:ext cx="2160240" cy="3096344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7" descr="C:\Documents and Settings\ТихоновСВ\Рабочий стол\spnio_im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31843" y="3732643"/>
            <a:ext cx="1908509" cy="2881668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91466" y="0"/>
            <a:ext cx="8820472" cy="692696"/>
          </a:xfr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algn="ctr">
              <a:buNone/>
            </a:pPr>
            <a:r>
              <a:rPr lang="ru-RU" altLang="ru-RU" sz="5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  <a:t>Публикации</a:t>
            </a:r>
            <a:endParaRPr lang="ru-RU" sz="5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541264" y="116632"/>
            <a:ext cx="8229600" cy="50006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indent="-320040" algn="ctr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defRPr sz="5000" b="1" i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haroni" pitchFamily="2" charset="-79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/>
              <a:t>Библиотека</a:t>
            </a:r>
            <a:endParaRPr lang="ru-RU" dirty="0"/>
          </a:p>
        </p:txBody>
      </p:sp>
      <p:pic>
        <p:nvPicPr>
          <p:cNvPr id="2050" name="Picture 2" descr="F:\Загрузки\ЦМР - открыть страничку\5.Библиотек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302" y="1140692"/>
            <a:ext cx="8244561" cy="5496374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349373"/>
      </p:ext>
    </p:extLst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6632"/>
            <a:ext cx="9144000" cy="1142702"/>
          </a:xfr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algn="ctr">
              <a:buNone/>
            </a:pP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  <a:t>В 2005  </a:t>
            </a:r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  <a:t>г.  </a:t>
            </a: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  <a:t>в </a:t>
            </a:r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  <a:t>ЦМР </a:t>
            </a: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  <a:t>открыт учебно-методический кабинет</a:t>
            </a:r>
            <a:endParaRPr lang="en-US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haroni" pitchFamily="2" charset="-79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947863"/>
            <a:ext cx="7467600" cy="3278187"/>
          </a:xfrm>
        </p:spPr>
        <p:txBody>
          <a:bodyPr/>
          <a:lstStyle/>
          <a:p>
            <a:pPr eaLnBrk="1" hangingPunct="1">
              <a:buSzPct val="90000"/>
              <a:buFontTx/>
              <a:buNone/>
            </a:pPr>
            <a:r>
              <a:rPr lang="en-US" sz="2800" b="1" smtClean="0"/>
              <a:t> </a:t>
            </a:r>
            <a:endParaRPr lang="en-US" sz="2000" smtClean="0"/>
          </a:p>
        </p:txBody>
      </p:sp>
      <p:pic>
        <p:nvPicPr>
          <p:cNvPr id="5126" name="Picture 9" descr="фото 2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5575" y="1526019"/>
            <a:ext cx="7920881" cy="5071333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64488" cy="1080120"/>
          </a:xfr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algn="ctr">
              <a:buNone/>
            </a:pPr>
            <a:r>
              <a:rPr lang="ru-RU" sz="37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  <a:t>Деятельность </a:t>
            </a:r>
            <a:r>
              <a:rPr lang="ru-RU" sz="37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  <a:t>учебно-методического </a:t>
            </a:r>
            <a:r>
              <a:rPr lang="ru-RU" sz="37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  <a:t>кабинета </a:t>
            </a:r>
          </a:p>
        </p:txBody>
      </p:sp>
      <p:pic>
        <p:nvPicPr>
          <p:cNvPr id="14339" name="Picture 2" descr="\\S01\документы\Школа массажа\ШрейдерТФ\Фото\Актовый зал\IMGP5690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2776"/>
            <a:ext cx="3429000" cy="2571750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4340" name="Picture 4" descr="E:\диск E\Фотоцентр\Фото 1.10.2010\IMG_76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484784"/>
            <a:ext cx="3643313" cy="2428875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4341" name="Picture 5" descr="E:\диск E\Фотоцентр\Фото 13.02.12\Фотоаппарат 06.07.2011 1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5" y="4293096"/>
            <a:ext cx="3672408" cy="2390775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4342" name="Picture 6" descr="E:\диск E\Фотоцентр\Фото 16.08.10\Изображение 0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383360"/>
            <a:ext cx="3427413" cy="2286000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1124744"/>
            <a:ext cx="8229600" cy="864096"/>
          </a:xfrm>
          <a:effectLst/>
        </p:spPr>
        <p:txBody>
          <a:bodyPr vert="horz" lIns="0" tIns="45720" rIns="0" bIns="0" rtlCol="0" anchor="b" anchorCtr="0">
            <a:noAutofit/>
          </a:bodyPr>
          <a:lstStyle/>
          <a:p>
            <a:pPr marL="0" algn="ctr">
              <a:spcAft>
                <a:spcPts val="300"/>
              </a:spcAft>
              <a:buSzPct val="130000"/>
              <a:buNone/>
            </a:pPr>
            <a:r>
              <a:rPr lang="en-US" sz="28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III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отчетно-выборная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конференция ОПСА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2010 – 2015 гг.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41264" y="116632"/>
            <a:ext cx="8229600" cy="50006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indent="-320040" algn="ctr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defRPr sz="5000" b="1" i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haroni" pitchFamily="2" charset="-79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/>
              <a:t>Наши достижения</a:t>
            </a:r>
            <a:endParaRPr lang="ru-RU" dirty="0"/>
          </a:p>
        </p:txBody>
      </p:sp>
      <p:pic>
        <p:nvPicPr>
          <p:cNvPr id="3" name="Picture 2" descr="C:\Users\user\Desktop\IMG-ce5edde5d6ee53742236d1bb653a721e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32648" y="2060848"/>
            <a:ext cx="3203848" cy="4104456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D:\Фотоальбом\2015 г\3-я отчетно-выбор. конф. ОПСА 11.12.15\Отобранные\15 Награждение+ торжественная часть\Untitled_Panorama3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3068960"/>
            <a:ext cx="5454870" cy="2232248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612329" y="188640"/>
            <a:ext cx="7416055" cy="620688"/>
          </a:xfr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algn="ctr">
              <a:buNone/>
            </a:pPr>
            <a:r>
              <a:rPr lang="ru-RU" sz="5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  <a:t>Мастер-классы</a:t>
            </a:r>
            <a:endParaRPr lang="ru-RU" sz="5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haroni" pitchFamily="2" charset="-79"/>
            </a:endParaRPr>
          </a:p>
        </p:txBody>
      </p:sp>
      <p:pic>
        <p:nvPicPr>
          <p:cNvPr id="4" name="Содержимое 5" descr="Фотоаппарат 06.07.2011 025.jpg"/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816" y="1545020"/>
            <a:ext cx="2794000" cy="2100003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7106" name="Picture 2" descr="SDC1069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 bwMode="auto">
          <a:xfrm>
            <a:off x="2915816" y="1281336"/>
            <a:ext cx="2978150" cy="2003648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5365" name="Picture 3" descr="C:\Documents and Settings\ТихоновСВ\Рабочий стол\Доклад на конгресс\IMG_898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93966" y="1529255"/>
            <a:ext cx="3070522" cy="2124500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122" name="Picture 2" descr="C:\Users\user\Desktop\Новая папка\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4692352"/>
            <a:ext cx="2808312" cy="1905000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123" name="Picture 3" descr="C:\Users\user\Desktop\Новая папка\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4237885"/>
            <a:ext cx="2857500" cy="1905000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124" name="Picture 4" descr="C:\Users\user\Desktop\Новая папка\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10625" y="4515544"/>
            <a:ext cx="3203848" cy="1905000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96752"/>
            <a:ext cx="4320480" cy="2736304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5760" y="1196752"/>
            <a:ext cx="4228728" cy="2736304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4149080"/>
            <a:ext cx="4320480" cy="2520280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4149080"/>
            <a:ext cx="4248472" cy="2520280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612329" y="188640"/>
            <a:ext cx="7416055" cy="620688"/>
          </a:xfr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algn="ctr">
              <a:buNone/>
            </a:pPr>
            <a:r>
              <a:rPr lang="ru-RU" sz="5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  <a:t>Мастер-классы</a:t>
            </a:r>
            <a:endParaRPr lang="ru-RU" sz="5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264940" y="116632"/>
            <a:ext cx="6758136" cy="792088"/>
          </a:xfr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algn="ctr">
              <a:buNone/>
            </a:pPr>
            <a:r>
              <a:rPr lang="ru-RU" sz="5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  <a:t>Школа массажа </a:t>
            </a:r>
            <a:endParaRPr lang="ru-RU" sz="5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haroni" pitchFamily="2" charset="-79"/>
            </a:endParaRPr>
          </a:p>
        </p:txBody>
      </p:sp>
      <p:pic>
        <p:nvPicPr>
          <p:cNvPr id="4" name="Содержимое 9" descr="Фотоаппарат 06.07.2011 019.jpg"/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008" y="1196752"/>
            <a:ext cx="3038228" cy="2514600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6" descr="IMGP6826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5" y="1196752"/>
            <a:ext cx="2973013" cy="2499742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098" name="Picture 2" descr="C:\Users\user\Desktop\Новая папка\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08" y="4077072"/>
            <a:ext cx="3038228" cy="2337048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099" name="Picture 3" descr="C:\Users\user\Desktop\Новая папка\1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75856" y="4077072"/>
            <a:ext cx="2973013" cy="2337048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99168" y="1196753"/>
            <a:ext cx="2644648" cy="2504514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99169" y="4077072"/>
            <a:ext cx="2644647" cy="2337048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2" descr="C:\Documents and Settings\ТихоновСВ\Рабочий стол\untitled.bmp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7719" y="1700808"/>
            <a:ext cx="4019921" cy="2317155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1268" name="Picture 4" descr="E:\диск E\Фотоцентр\Форум фото\P100073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57750" y="1700808"/>
            <a:ext cx="3640633" cy="2317155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1269" name="Picture 5" descr="E:\диск E\Фотоцентр\Форум фото\P100074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6" y="4437112"/>
            <a:ext cx="4055991" cy="2113171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57750" y="4427908"/>
            <a:ext cx="3640633" cy="2113171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720" y="0"/>
            <a:ext cx="9141280" cy="100719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indent="-320040" algn="ctr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defRPr sz="5000" b="1" i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haroni" pitchFamily="2" charset="-79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ru-RU" sz="3000" dirty="0"/>
              <a:t>Участие в X </a:t>
            </a:r>
            <a:r>
              <a:rPr lang="ru-RU" sz="3000" dirty="0" smtClean="0"/>
              <a:t>Международном конгрессе «Реабилитация </a:t>
            </a:r>
            <a:r>
              <a:rPr lang="ru-RU" sz="3000" dirty="0"/>
              <a:t>и санаторно-курортное </a:t>
            </a:r>
            <a:r>
              <a:rPr lang="ru-RU" sz="3000" dirty="0" smtClean="0"/>
              <a:t>лечение» </a:t>
            </a:r>
            <a:r>
              <a:rPr lang="ru-RU" sz="3000" dirty="0"/>
              <a:t>(г. Москва) </a:t>
            </a:r>
          </a:p>
        </p:txBody>
      </p:sp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252536" y="96112"/>
            <a:ext cx="9572660" cy="81260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haroni" pitchFamily="2" charset="-79"/>
              </a:rPr>
              <a:t>Центр медицинской реабилитации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Aharoni" pitchFamily="2" charset="-79"/>
            </a:endParaRPr>
          </a:p>
        </p:txBody>
      </p:sp>
      <p:pic>
        <p:nvPicPr>
          <p:cNvPr id="20485" name="Picture 5" descr="C:\Users\Nevrolog\Desktop\ив\коллектив\акция1\мс\IMG_57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4904678"/>
            <a:ext cx="2430676" cy="1836690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0486" name="Picture 6" descr="C:\Users\Nevrolog\Desktop\ив\коллектив\акция1\мс\IMG_57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787845"/>
            <a:ext cx="2387801" cy="1857179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0487" name="Picture 7" descr="C:\Users\Nevrolog\Desktop\ив\коллектив\акция1\мс\IMG_57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28" y="1205516"/>
            <a:ext cx="2620664" cy="1857178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0489" name="Picture 9" descr="C:\Users\Nevrolog\Desktop\ив\Новая папка (2)\ы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8936" y="1148708"/>
            <a:ext cx="2376264" cy="1841422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1845035"/>
            <a:ext cx="2573524" cy="1871997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030" name="Picture 6" descr="C:\Users\user\Desktop\комитет по сестринской практике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008" y="4005064"/>
            <a:ext cx="2627784" cy="1741132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3" descr="C:\Users\Nevrolog\Desktop\ив\коллектив\professionalnyy-komitet-45-prev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8024" y="3933056"/>
            <a:ext cx="2643206" cy="1728192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" descr="C:\Users\Nevrolog\Desktop\ив\коллектив\Копия совет по сестринскому делу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31422" y="4906621"/>
            <a:ext cx="2516642" cy="1834747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59804" y="179326"/>
            <a:ext cx="9073579" cy="55399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defPPr>
              <a:defRPr lang="ru-RU"/>
            </a:defPPr>
            <a:lvl1pPr indent="-320040" algn="ctr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defRPr sz="3000" b="1" i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haroni" pitchFamily="2" charset="-79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ru-RU" sz="4000" dirty="0"/>
              <a:t>Совместные мероприятия с ОПСА</a:t>
            </a:r>
          </a:p>
        </p:txBody>
      </p:sp>
      <p:pic>
        <p:nvPicPr>
          <p:cNvPr id="6146" name="Picture 2" descr="C:\Users\user\Desktop\Новая папка\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1196752"/>
            <a:ext cx="2880320" cy="1688976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147" name="Picture 3" descr="C:\Users\user\Desktop\Новая папка\в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07362" y="1196752"/>
            <a:ext cx="2929508" cy="1688976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148" name="Picture 4" descr="C:\Users\user\Desktop\Новая папка\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56176" y="1196752"/>
            <a:ext cx="2857500" cy="1688976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149" name="Picture 5" descr="C:\Users\user\Desktop\Новая папка\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2996952"/>
            <a:ext cx="2857500" cy="1905000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150" name="Picture 6" descr="C:\Users\user\Desktop\Новая папка\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16074" y="3037428"/>
            <a:ext cx="2929508" cy="1864524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151" name="Picture 7" descr="C:\Users\user\Desktop\Новая папка\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63230" y="3037428"/>
            <a:ext cx="2857500" cy="1864524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153" name="Picture 9" descr="C:\Users\user\Desktop\Новая папка\р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504" y="5040560"/>
            <a:ext cx="2880320" cy="1700808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154" name="Picture 10" descr="C:\Users\user\Desktop\Новая папка\й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98182" y="5040560"/>
            <a:ext cx="2929508" cy="1713900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155" name="Picture 11" descr="C:\Users\user\Desktop\Новая папка\э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82290" y="5040560"/>
            <a:ext cx="2857500" cy="1700808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/>
          <p:cNvSpPr txBox="1"/>
          <p:nvPr/>
        </p:nvSpPr>
        <p:spPr>
          <a:xfrm>
            <a:off x="70421" y="116632"/>
            <a:ext cx="9073579" cy="70788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defPPr>
              <a:defRPr lang="ru-RU"/>
            </a:defPPr>
            <a:lvl1pPr indent="-320040" algn="ctr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defRPr sz="4000" b="1" i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haroni" pitchFamily="2" charset="-79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/>
              <a:t>Профессиональная деятельность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2846860"/>
            <a:ext cx="3026648" cy="1934526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30" descr="C:\Documents and Settings\ТихоновСВ\Рабочий стол\Доклад на конгресс\центр 007а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4966138"/>
            <a:ext cx="3026648" cy="1775230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4" descr="IMG_185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43950" y="2863248"/>
            <a:ext cx="2673986" cy="1919259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3" descr="2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9524" y="2846860"/>
            <a:ext cx="2714644" cy="1935648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C:\Users\Nevrolog\Desktop\ФОТКИВПАПКЕ\20160510_122431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69524" y="4966138"/>
            <a:ext cx="2714644" cy="1789068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C:\Users\Nevrolog\Desktop\ФОТКИВПАПКЕ\20160510_125922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28184" y="4972700"/>
            <a:ext cx="2689752" cy="1761304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C:\Users\Nevrolog\Desktop\ФОТКИВПАПКЕ\DSC05165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956018"/>
            <a:ext cx="3035166" cy="1714512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C:\Users\Nevrolog\Desktop\ФОТКИВПАПКЕ\DSC05162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73320" y="949196"/>
            <a:ext cx="2710848" cy="1721334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 descr="C:\Users\Nevrolog\Desktop\ФОТКИВПАПКЕ\20160510_125730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43950" y="924486"/>
            <a:ext cx="2673986" cy="1746044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Nevrolog\Desktop\ФОТКИВПАПКЕ\DSC0515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941168"/>
            <a:ext cx="2592288" cy="1758650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 descr="C:\Users\Nevrolog\Desktop\ФОТКИВПАПКЕ\20160510_13190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7284" y="4941168"/>
            <a:ext cx="2674876" cy="1795796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 descr="C:\Users\Nevrolog\Desktop\ФОТКИВПАПКЕ\20160511_132142.jp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19" y="2882751"/>
            <a:ext cx="2592288" cy="1853602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 descr="C:\Users\Nevrolog\Desktop\ФОТКИВПАПКЕ\20160510_132459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37284" y="2924944"/>
            <a:ext cx="2674876" cy="1811409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C:\Users\Nevrolog\Desktop\ФОТКИВПАПКЕ\20160510_131607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5014" y="4941168"/>
            <a:ext cx="2238112" cy="1795796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C:\Users\Nevrolog\Desktop\ФОТКИВПАПКЕ\20160506_103709.jpg"/>
          <p:cNvPicPr/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16216" y="2924944"/>
            <a:ext cx="2246910" cy="1811409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 descr="C:\Users\Nevrolog\Desktop\ФОТКИВПАПКЕ\20160510_114745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19" y="980728"/>
            <a:ext cx="2592288" cy="1733892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2" name="Рисунок 11" descr="C:\Users\Nevrolog\Desktop\ФОТКИВПАПКЕ\20160510_132349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7284" y="980728"/>
            <a:ext cx="2664296" cy="1733892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 descr="C:\Users\Nevrolog\Desktop\ФОТКИВПАПКЕ\20160510_130209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980728"/>
            <a:ext cx="2246910" cy="1733892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70421" y="116632"/>
            <a:ext cx="9073579" cy="70788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defPPr>
              <a:defRPr lang="ru-RU"/>
            </a:defPPr>
            <a:lvl1pPr indent="-320040" algn="ctr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defRPr sz="4000" b="1" i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haroni" pitchFamily="2" charset="-79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/>
              <a:t>Профессиональная деятельность</a:t>
            </a:r>
          </a:p>
        </p:txBody>
      </p:sp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4624"/>
            <a:ext cx="9144000" cy="1323439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indent="-320040" algn="ctr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ru-RU" sz="3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haroni" pitchFamily="2" charset="-79"/>
              </a:rPr>
              <a:t>Участие в спортивных соревнованиях</a:t>
            </a:r>
          </a:p>
        </p:txBody>
      </p:sp>
      <p:pic>
        <p:nvPicPr>
          <p:cNvPr id="4" name="Picture 2" descr="C:\Users\user\Desktop\Новая папка\з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7158" y="1398089"/>
            <a:ext cx="3786182" cy="2462959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C:\Users\Nevrolog\Desktop\ив\коллектив\МАРАФОН\P108032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173092"/>
            <a:ext cx="3794323" cy="2568276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C:\Users\user\Desktop\13892221_564704110402873_8470017323998416686_n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38031" y="1412776"/>
            <a:ext cx="3982441" cy="2448273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4" descr="E:\диск E\Фотоцентр\ВелоОмск 2012\DSCN42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4173092"/>
            <a:ext cx="3960440" cy="2526004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-2312" y="169183"/>
            <a:ext cx="8966800" cy="66172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defPPr>
              <a:defRPr lang="ru-RU"/>
            </a:defPPr>
            <a:lvl1pPr indent="-320040" algn="ctr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defRPr sz="37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haroni" pitchFamily="2" charset="-79"/>
              </a:defRPr>
            </a:lvl1pPr>
          </a:lstStyle>
          <a:p>
            <a:r>
              <a:rPr lang="ru-RU" sz="4500" dirty="0"/>
              <a:t>Лабораторная служба</a:t>
            </a:r>
          </a:p>
        </p:txBody>
      </p:sp>
      <p:pic>
        <p:nvPicPr>
          <p:cNvPr id="18" name="Рисунок 17" descr="C:\Users\Nevrolog\Desktop\DSC0516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70927" y="1163601"/>
            <a:ext cx="4049545" cy="2553431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9" name="Рисунок 18" descr="C:\Users\Nevrolog\Desktop\DSC0517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91171" y="4005064"/>
            <a:ext cx="4009021" cy="2644849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0" name="Рисунок 19" descr="C:\Users\Nevrolog\Desktop\DSC0516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332" y="1173890"/>
            <a:ext cx="3752553" cy="2543142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312" y="169183"/>
            <a:ext cx="8966800" cy="66172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defPPr>
              <a:defRPr lang="ru-RU"/>
            </a:defPPr>
            <a:lvl1pPr indent="-320040" algn="ctr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defRPr sz="37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haroni" pitchFamily="2" charset="-79"/>
              </a:defRPr>
            </a:lvl1pPr>
          </a:lstStyle>
          <a:p>
            <a:r>
              <a:rPr lang="ru-RU" sz="4500" dirty="0" smtClean="0"/>
              <a:t>Музей</a:t>
            </a:r>
            <a:endParaRPr lang="ru-RU" sz="4500" dirty="0"/>
          </a:p>
        </p:txBody>
      </p:sp>
      <p:pic>
        <p:nvPicPr>
          <p:cNvPr id="3074" name="Picture 2" descr="F:\Загрузки\ЦМР - открыть страничку\6. Музе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44" y="1196752"/>
            <a:ext cx="7992888" cy="5328592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442304"/>
      </p:ext>
    </p:extLst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312" y="169183"/>
            <a:ext cx="8966800" cy="66172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defPPr>
              <a:defRPr lang="ru-RU"/>
            </a:defPPr>
            <a:lvl1pPr indent="-320040" algn="ctr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defRPr sz="37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haroni" pitchFamily="2" charset="-79"/>
              </a:defRPr>
            </a:lvl1pPr>
          </a:lstStyle>
          <a:p>
            <a:r>
              <a:rPr lang="ru-RU" sz="4500" dirty="0" smtClean="0"/>
              <a:t>Чествование ветеранов</a:t>
            </a:r>
            <a:endParaRPr lang="ru-RU" sz="4500" dirty="0"/>
          </a:p>
        </p:txBody>
      </p:sp>
      <p:pic>
        <p:nvPicPr>
          <p:cNvPr id="4098" name="Picture 2" descr="F:\Загрузки\ЦМР - открыть страничку\7. Чествование ветеранов 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5352" y="1196752"/>
            <a:ext cx="8451529" cy="5382883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4898402"/>
      </p:ext>
    </p:extLst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3" descr="E:\диск E\Фотоцентр\Фото 1.10.2010\IMG_768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29952" y="1530185"/>
            <a:ext cx="4045328" cy="2618895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032" name="Picture 8" descr="C:\Users\Nevrolog\Desktop\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55776" y="4303986"/>
            <a:ext cx="3643306" cy="2437382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036" name="Picture 12" descr="\\tsclient\D\Новая папка\д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1530185"/>
            <a:ext cx="3816424" cy="2613299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 rot="10800000" flipV="1">
            <a:off x="0" y="-26859"/>
            <a:ext cx="9036496" cy="129561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indent="-320040" algn="ctr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haroni" pitchFamily="2" charset="-79"/>
              </a:rPr>
              <a:t>Участие в общественной жизни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haroni" pitchFamily="2" charset="-79"/>
              </a:rPr>
              <a:t>центра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Aharoni" pitchFamily="2" charset="-79"/>
            </a:endParaRPr>
          </a:p>
        </p:txBody>
      </p:sp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C:\Users\user\Desktop\2.jpe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4016" y="2492896"/>
            <a:ext cx="4211960" cy="2990497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2" name="Рисунок 11" descr="C:\Users\user\Desktop\1.jpe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34817" y="1758113"/>
            <a:ext cx="4392488" cy="4460061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 rot="10800000" flipV="1">
            <a:off x="0" y="-26859"/>
            <a:ext cx="9036496" cy="129561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indent="-320040" algn="ctr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haroni" pitchFamily="2" charset="-79"/>
              </a:rPr>
              <a:t>Участие в общественной жизни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haroni" pitchFamily="2" charset="-79"/>
              </a:rPr>
              <a:t>центра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Aharoni" pitchFamily="2" charset="-79"/>
            </a:endParaRPr>
          </a:p>
        </p:txBody>
      </p:sp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2008" y="4149081"/>
            <a:ext cx="9108504" cy="2285241"/>
          </a:xfrm>
          <a:prstGeom prst="rect">
            <a:avLst/>
          </a:prstGeom>
          <a:effectLst/>
        </p:spPr>
        <p:txBody>
          <a:bodyPr vert="horz" lIns="0" tIns="45720" rIns="0" bIns="0" rtlCol="0" anchor="b" anchorCtr="0">
            <a:noAutofit/>
          </a:bodyPr>
          <a:lstStyle/>
          <a:p>
            <a:pPr indent="-320040" algn="ctr">
              <a:spcBef>
                <a:spcPct val="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endParaRPr lang="ru-RU" sz="3000" b="1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Содержимое 12" descr="\\tsclient\D\IMG_6015.JPG"/>
          <p:cNvPicPr>
            <a:picLocks noGrp="1"/>
          </p:cNvPicPr>
          <p:nvPr>
            <p:ph sz="quarter" idx="13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1700808"/>
            <a:ext cx="8136904" cy="3540407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2" name="Содержимое 11"/>
          <p:cNvSpPr txBox="1">
            <a:spLocks/>
          </p:cNvSpPr>
          <p:nvPr/>
        </p:nvSpPr>
        <p:spPr>
          <a:xfrm>
            <a:off x="104706" y="5445224"/>
            <a:ext cx="9075806" cy="1268760"/>
          </a:xfrm>
          <a:prstGeom prst="rect">
            <a:avLst/>
          </a:prstGeom>
          <a:effectLst/>
        </p:spPr>
        <p:txBody>
          <a:bodyPr vert="horz" lIns="0" tIns="45720" rIns="0" bIns="0" rtlCol="0" anchor="b" anchorCtr="0">
            <a:noAutofit/>
          </a:bodyPr>
          <a:lstStyle>
            <a:lvl1pPr indent="-320040" algn="ctr">
              <a:spcBef>
                <a:spcPct val="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800" b="1" i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2500" dirty="0"/>
              <a:t>Мы разные – в этом наше богатство.</a:t>
            </a:r>
          </a:p>
          <a:p>
            <a:r>
              <a:rPr lang="ru-RU" altLang="ru-RU" sz="2500" dirty="0"/>
              <a:t>Мы вместе – в этом наша сила!</a:t>
            </a:r>
          </a:p>
          <a:p>
            <a:r>
              <a:rPr lang="ru-RU" altLang="ru-RU" sz="2500" dirty="0"/>
              <a:t>Любой из нас может </a:t>
            </a:r>
            <a:r>
              <a:rPr lang="ru-RU" altLang="ru-RU" sz="2500" dirty="0" smtClean="0"/>
              <a:t>многое, а </a:t>
            </a:r>
            <a:r>
              <a:rPr lang="ru-RU" altLang="ru-RU" sz="2500" dirty="0"/>
              <a:t>вместе мы можем все</a:t>
            </a:r>
            <a:r>
              <a:rPr lang="ru-RU" altLang="ru-RU" sz="2500" dirty="0" smtClean="0"/>
              <a:t>!</a:t>
            </a:r>
            <a:endParaRPr lang="ru-RU" sz="2500" dirty="0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347864" y="334366"/>
            <a:ext cx="5688632" cy="71837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defPPr>
              <a:defRPr lang="ru-RU"/>
            </a:defPPr>
            <a:lvl1pPr indent="-320040" algn="ctr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defRPr sz="4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haroni" pitchFamily="2" charset="-79"/>
              </a:defRPr>
            </a:lvl1pPr>
          </a:lstStyle>
          <a:p>
            <a:r>
              <a:rPr lang="ru-RU" sz="4200" dirty="0"/>
              <a:t>Вместе мы – сила!</a:t>
            </a:r>
          </a:p>
        </p:txBody>
      </p:sp>
      <p:pic>
        <p:nvPicPr>
          <p:cNvPr id="16" name="Picture 1" descr="C:\Users\Nevrolog\Общие Невролога\цмр фото\эмблем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26003" y="188641"/>
            <a:ext cx="1023944" cy="121171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7" name="Picture 9" descr="ОПСА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188640"/>
            <a:ext cx="866179" cy="121171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8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706" y="188640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274" y="1052736"/>
            <a:ext cx="9130725" cy="554461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342900" indent="-342900">
              <a:spcBef>
                <a:spcPct val="0"/>
              </a:spcBef>
              <a:spcAft>
                <a:spcPts val="2400"/>
              </a:spcAft>
              <a:buClr>
                <a:schemeClr val="accent6">
                  <a:lumMod val="75000"/>
                </a:schemeClr>
              </a:buClr>
              <a:buSzPct val="128000"/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В целях совершенствования организации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труда, повышения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квалификации и престижа  работы сестринского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персонала, улучшения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качества оказания реабилитационной помощи в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2016 г.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главной медицинской сестрой </a:t>
            </a:r>
            <a:r>
              <a:rPr lang="ru-RU" sz="2400" b="1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Долгушиной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Н.Н.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было принято решение о создании объединённого Совета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по СД. На первом заседании 25.08.2016 г. был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избран новый состав Совета.</a:t>
            </a:r>
          </a:p>
          <a:p>
            <a:pPr marL="342900" indent="-342900">
              <a:spcBef>
                <a:spcPct val="0"/>
              </a:spcBef>
              <a:spcAft>
                <a:spcPts val="2400"/>
              </a:spcAft>
              <a:buClr>
                <a:schemeClr val="accent6">
                  <a:lumMod val="75000"/>
                </a:schemeClr>
              </a:buClr>
              <a:buSzPct val="128000"/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Советы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двух сестринских коллективов в разное время возглавляли председатели в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ЦВМИР МЗОО </a:t>
            </a:r>
            <a:r>
              <a:rPr lang="ru-RU" sz="2400" b="1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Долгушина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Н.Н. (1996 – 2004 гг.), Лапшин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С.Н. (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2004 – 2007 гг.), Герман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О.С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(2007 – 2011 </a:t>
            </a:r>
            <a:r>
              <a:rPr lang="ru-RU" sz="24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гг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). В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ЦМР </a:t>
            </a:r>
            <a:r>
              <a:rPr lang="ru-RU" sz="2400" b="1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Вракова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Н.Я.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1999 - 2009 гг.), Пащенко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Н.В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(2009 – 2011 гг.), </a:t>
            </a:r>
            <a:r>
              <a:rPr lang="ru-RU" sz="2400" b="1" dirty="0" err="1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Двугрошева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Н.В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(2014 – 2015 гг.),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Удодова С.И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(2015 – 2016 гг.).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89144" y="128826"/>
            <a:ext cx="7715304" cy="70788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haroni" pitchFamily="2" charset="-79"/>
              </a:rPr>
              <a:t>Совет по сестринскому делу</a:t>
            </a:r>
          </a:p>
        </p:txBody>
      </p:sp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338701" y="1700808"/>
            <a:ext cx="4625787" cy="3790366"/>
          </a:xfrm>
        </p:spPr>
        <p:txBody>
          <a:bodyPr vert="horz" lIns="0" rIns="0" bIns="0" anchor="b">
            <a:no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2016 г.                            и  по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настоящее 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время председателем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Совета 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является</a:t>
            </a:r>
            <a:endParaRPr lang="ru-RU" sz="32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главная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медицинская сестра </a:t>
            </a:r>
            <a:r>
              <a:rPr lang="ru-RU" sz="3200" b="1" dirty="0" err="1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Долгушина</a:t>
            </a:r>
            <a:endParaRPr lang="ru-RU" sz="3200" b="1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Нина Николаевна</a:t>
            </a:r>
          </a:p>
        </p:txBody>
      </p:sp>
      <p:sp>
        <p:nvSpPr>
          <p:cNvPr id="69634" name="AutoShape 2" descr="https://zipview.mail.ru/get/56bc29bb8e65dda460af84de6286b11a/640a5e4f5569139f2e75cd3ded77d98f?x-email=mazunina.1978@mail.ru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9636" name="AutoShape 4" descr="https://zipview.mail.ru/get/56bc29bb8e65dda460af84de6286b11a/640a5e4f5569139f2e75cd3ded77d98f?x-email=mazunina.1978@mail.ru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C:\Users\Nevrolog\Общие Невролога\цмр фото\Долгушина Нина Николаевна Главная М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3877511" cy="5169383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889144" y="128826"/>
            <a:ext cx="7715304" cy="70788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haroni" pitchFamily="2" charset="-79"/>
              </a:rPr>
              <a:t>Совет по сестринскому делу</a:t>
            </a:r>
          </a:p>
        </p:txBody>
      </p:sp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Nevrolog\Общие Невролога\цмр фото\Совет по СД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19248" y="1052736"/>
            <a:ext cx="7125160" cy="5475185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889144" y="128826"/>
            <a:ext cx="7715304" cy="70788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algn="ctr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haroni" pitchFamily="2" charset="-79"/>
              </a:rPr>
              <a:t>Совет по сестринскому делу</a:t>
            </a:r>
          </a:p>
        </p:txBody>
      </p:sp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182" y="4581128"/>
            <a:ext cx="2718634" cy="1728192"/>
          </a:xfrm>
          <a:effectLst/>
        </p:spPr>
        <p:txBody>
          <a:bodyPr vert="horz" lIns="0" tIns="45720" rIns="0" bIns="0" rtlCol="0" anchor="b">
            <a:noAutofit/>
          </a:bodyPr>
          <a:lstStyle/>
          <a:p>
            <a:pPr marL="0" indent="0" algn="ctr">
              <a:spcAft>
                <a:spcPts val="300"/>
              </a:spcAft>
              <a:buSzPct val="130000"/>
              <a:buNone/>
            </a:pPr>
            <a:r>
              <a:rPr lang="ru-RU" sz="2500" dirty="0" smtClean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Ключевой член</a:t>
            </a:r>
            <a:br>
              <a:rPr lang="ru-RU" sz="2500" dirty="0" smtClean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2500" dirty="0" smtClean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Мирошниченко </a:t>
            </a:r>
            <a:r>
              <a:rPr lang="ru-RU" sz="25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sz="2500" dirty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2500" dirty="0" smtClean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Ирина Валентиновна</a:t>
            </a:r>
            <a:endParaRPr lang="ru-RU" sz="2500" dirty="0"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51519" y="188640"/>
            <a:ext cx="8532441" cy="50006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defRPr sz="4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haroni" pitchFamily="2" charset="-79"/>
              </a:defRPr>
            </a:lvl1pPr>
          </a:lstStyle>
          <a:p>
            <a:r>
              <a:rPr lang="ru-RU" dirty="0" smtClean="0"/>
              <a:t>Работа ключевого члена ОПСА</a:t>
            </a:r>
            <a:endParaRPr lang="ru-RU" dirty="0"/>
          </a:p>
        </p:txBody>
      </p:sp>
      <p:sp>
        <p:nvSpPr>
          <p:cNvPr id="10" name="Содержимое 8"/>
          <p:cNvSpPr txBox="1">
            <a:spLocks/>
          </p:cNvSpPr>
          <p:nvPr/>
        </p:nvSpPr>
        <p:spPr>
          <a:xfrm>
            <a:off x="2861790" y="1134434"/>
            <a:ext cx="5929354" cy="1214446"/>
          </a:xfrm>
          <a:prstGeom prst="rect">
            <a:avLst/>
          </a:prstGeom>
          <a:effectLst/>
        </p:spPr>
        <p:txBody>
          <a:bodyPr vert="horz" lIns="0" tIns="45720" rIns="0" bIns="0" rtlCol="0" anchor="b" anchorCtr="0">
            <a:noAutofit/>
          </a:bodyPr>
          <a:lstStyle>
            <a:lvl1pPr indent="0" algn="ctr">
              <a:spcBef>
                <a:spcPct val="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500" b="1" i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 smtClean="0"/>
              <a:t>Всего сестринского </a:t>
            </a:r>
            <a:r>
              <a:rPr lang="ru-RU" sz="2800" dirty="0"/>
              <a:t>персонала</a:t>
            </a:r>
          </a:p>
          <a:p>
            <a:r>
              <a:rPr lang="ru-RU" sz="2800" dirty="0" smtClean="0"/>
              <a:t>140 </a:t>
            </a:r>
            <a:r>
              <a:rPr lang="ru-RU" sz="2800" dirty="0"/>
              <a:t>человек </a:t>
            </a: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3035381265"/>
              </p:ext>
            </p:extLst>
          </p:nvPr>
        </p:nvGraphicFramePr>
        <p:xfrm>
          <a:off x="2790352" y="2652314"/>
          <a:ext cx="6072230" cy="3857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0" name="Picture 2" descr="C:\Users\user\Desktop\Новая папка\16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84784"/>
            <a:ext cx="2376264" cy="3096344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640" y="0"/>
            <a:ext cx="8820472" cy="478406"/>
          </a:xfr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algn="ctr">
              <a:buNone/>
            </a:pPr>
            <a:r>
              <a:rPr lang="ru-RU" alt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  <a:t>Собрания </a:t>
            </a:r>
            <a:r>
              <a:rPr lang="ru-RU" alt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  <a:t>по выбору </a:t>
            </a:r>
            <a:r>
              <a:rPr lang="ru-RU" alt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  <a:t>ключевых </a:t>
            </a:r>
            <a:r>
              <a:rPr lang="ru-RU" alt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  <a:t>членов ОПСА</a:t>
            </a:r>
            <a:br>
              <a:rPr lang="ru-RU" alt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</a:b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haroni" pitchFamily="2" charset="-79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108520" y="1412777"/>
            <a:ext cx="9124476" cy="928694"/>
          </a:xfrm>
          <a:prstGeom prst="rect">
            <a:avLst/>
          </a:prstGeom>
          <a:effectLst/>
        </p:spPr>
        <p:txBody>
          <a:bodyPr vert="horz" lIns="0" tIns="45720" rIns="0" bIns="0" rtlCol="0" anchor="b" anchorCtr="0">
            <a:noAutofit/>
          </a:bodyPr>
          <a:lstStyle>
            <a:defPPr>
              <a:defRPr lang="ru-RU"/>
            </a:defPPr>
            <a:lvl1pPr indent="0" algn="ctr">
              <a:spcBef>
                <a:spcPct val="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800" b="1" i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endParaRPr lang="ru-RU" dirty="0"/>
          </a:p>
        </p:txBody>
      </p:sp>
      <p:pic>
        <p:nvPicPr>
          <p:cNvPr id="19458" name="Picture 2" descr="C:\Users\Nevrolog\Desktop\ив\коллектив\IMG_5136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412776"/>
            <a:ext cx="3960440" cy="2335788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9461" name="Picture 5" descr="C:\Users\Nevrolog\Desktop\ив\коллектив\собрания по итогам ОПСА 2012год Центр здоровья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8872" y="3933056"/>
            <a:ext cx="3941080" cy="2736304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C:\Users\Nevrolog\Desktop\ив\коллектив\IMG_135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53718" y="1412776"/>
            <a:ext cx="4455985" cy="2335788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1506" name="Picture 2" descr="C:\Users\Nevrolog\Desktop\ив\коллектив\собрания по итогам ОПСА 2012год КПО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53718" y="3933054"/>
            <a:ext cx="4479122" cy="2736305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0" y="1000108"/>
            <a:ext cx="9144000" cy="857256"/>
          </a:xfrm>
          <a:prstGeom prst="rect">
            <a:avLst/>
          </a:prstGeom>
          <a:effectLst/>
        </p:spPr>
        <p:txBody>
          <a:bodyPr vert="horz" lIns="0" tIns="45720" rIns="0" bIns="0" rtlCol="0" anchor="b" anchorCtr="0">
            <a:noAutofit/>
          </a:bodyPr>
          <a:lstStyle>
            <a:defPPr>
              <a:defRPr lang="ru-RU"/>
            </a:defPPr>
            <a:lvl1pPr indent="0" algn="ctr">
              <a:spcBef>
                <a:spcPct val="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800" b="1" i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endParaRPr lang="ru-RU" dirty="0" smtClean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002603" y="5952700"/>
            <a:ext cx="2105902" cy="428628"/>
          </a:xfrm>
          <a:prstGeom prst="rect">
            <a:avLst/>
          </a:prstGeom>
          <a:effectLst/>
        </p:spPr>
        <p:txBody>
          <a:bodyPr vert="horz" lIns="0" tIns="45720" rIns="0" bIns="0" rtlCol="0" anchor="b" anchorCtr="0">
            <a:noAutofit/>
          </a:bodyPr>
          <a:lstStyle>
            <a:defPPr>
              <a:defRPr lang="ru-RU"/>
            </a:defPPr>
            <a:lvl1pPr indent="0" algn="ctr">
              <a:spcBef>
                <a:spcPct val="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300" b="1" i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endParaRPr lang="ru-RU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79513" y="5877273"/>
            <a:ext cx="1944216" cy="428628"/>
          </a:xfrm>
          <a:prstGeom prst="rect">
            <a:avLst/>
          </a:prstGeom>
          <a:effectLst/>
        </p:spPr>
        <p:txBody>
          <a:bodyPr vert="horz" lIns="0" tIns="45720" rIns="0" bIns="0" rtlCol="0" anchor="b" anchorCtr="0">
            <a:noAutofit/>
          </a:bodyPr>
          <a:lstStyle>
            <a:defPPr>
              <a:defRPr lang="ru-RU"/>
            </a:defPPr>
            <a:lvl1pPr indent="0" algn="ctr">
              <a:spcBef>
                <a:spcPct val="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800" b="1" i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endParaRPr lang="ru-RU" sz="2300" dirty="0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499992" y="5952700"/>
            <a:ext cx="2520280" cy="428628"/>
          </a:xfrm>
          <a:prstGeom prst="rect">
            <a:avLst/>
          </a:prstGeom>
          <a:effectLst/>
        </p:spPr>
        <p:txBody>
          <a:bodyPr vert="horz" lIns="0" tIns="45720" rIns="0" bIns="0" rtlCol="0" anchor="b" anchorCtr="0">
            <a:noAutofit/>
          </a:bodyPr>
          <a:lstStyle>
            <a:defPPr>
              <a:defRPr lang="ru-RU"/>
            </a:defPPr>
            <a:lvl1pPr indent="0" algn="ctr">
              <a:spcBef>
                <a:spcPct val="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300" b="1" i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91466" y="0"/>
            <a:ext cx="8820472" cy="692696"/>
          </a:xfr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algn="ctr">
              <a:buNone/>
            </a:pPr>
            <a:r>
              <a:rPr lang="ru-RU" alt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  <a:t>Участие в мероприятиях ОПСА</a:t>
            </a:r>
            <a:br>
              <a:rPr lang="ru-RU" alt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</a:b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haroni" pitchFamily="2" charset="-79"/>
            </a:endParaRPr>
          </a:p>
        </p:txBody>
      </p:sp>
      <p:pic>
        <p:nvPicPr>
          <p:cNvPr id="20482" name="Picture 2" descr="C:\Users\Nevrolog\Desktop\ив\коллектив\Акция\IMG_56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3677538" cy="2714644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6390" y="4071372"/>
            <a:ext cx="3682668" cy="2525980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0483" name="Picture 3" descr="C:\Users\Nevrolog\Desktop\ив\коллектив\фото на сайт\Фото04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4572000" y="-6143692"/>
            <a:ext cx="3143208" cy="3883092"/>
          </a:xfrm>
          <a:prstGeom prst="rect">
            <a:avLst/>
          </a:prstGeom>
          <a:noFill/>
        </p:spPr>
      </p:pic>
      <p:pic>
        <p:nvPicPr>
          <p:cNvPr id="10" name="Picture 3" descr="C:\Users\Nevrolog\Desktop\ив\коллектив\фото на сайт\Фото04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4419600" y="-5991292"/>
            <a:ext cx="3143208" cy="3883092"/>
          </a:xfrm>
          <a:prstGeom prst="rect">
            <a:avLst/>
          </a:prstGeom>
          <a:noFill/>
        </p:spPr>
      </p:pic>
      <p:pic>
        <p:nvPicPr>
          <p:cNvPr id="1026" name="Picture 2" descr="C:\Users\Nevrolog\Desktop\ив\коллектив\на сайт\cvmr-mzoo-pre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1052736"/>
            <a:ext cx="4463356" cy="2714644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Users\Nevrolog\Desktop\ив\коллектив\акция1\мс\акция\IMG_52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4077072"/>
            <a:ext cx="4463356" cy="2448272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0" y="1000108"/>
            <a:ext cx="9144000" cy="857256"/>
          </a:xfrm>
          <a:prstGeom prst="rect">
            <a:avLst/>
          </a:prstGeom>
          <a:effectLst/>
        </p:spPr>
        <p:txBody>
          <a:bodyPr vert="horz" lIns="0" tIns="45720" rIns="0" bIns="0" rtlCol="0" anchor="b" anchorCtr="0">
            <a:noAutofit/>
          </a:bodyPr>
          <a:lstStyle>
            <a:defPPr>
              <a:defRPr lang="ru-RU"/>
            </a:defPPr>
            <a:lvl1pPr indent="0" algn="ctr">
              <a:spcBef>
                <a:spcPct val="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800" b="1" i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endParaRPr lang="ru-RU" dirty="0" smtClean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002603" y="5952700"/>
            <a:ext cx="2105902" cy="428628"/>
          </a:xfrm>
          <a:prstGeom prst="rect">
            <a:avLst/>
          </a:prstGeom>
          <a:effectLst/>
        </p:spPr>
        <p:txBody>
          <a:bodyPr vert="horz" lIns="0" tIns="45720" rIns="0" bIns="0" rtlCol="0" anchor="b" anchorCtr="0">
            <a:noAutofit/>
          </a:bodyPr>
          <a:lstStyle>
            <a:defPPr>
              <a:defRPr lang="ru-RU"/>
            </a:defPPr>
            <a:lvl1pPr indent="0" algn="ctr">
              <a:spcBef>
                <a:spcPct val="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300" b="1" i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endParaRPr lang="ru-RU" dirty="0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499992" y="5952700"/>
            <a:ext cx="2520280" cy="428628"/>
          </a:xfrm>
          <a:prstGeom prst="rect">
            <a:avLst/>
          </a:prstGeom>
          <a:effectLst/>
        </p:spPr>
        <p:txBody>
          <a:bodyPr vert="horz" lIns="0" tIns="45720" rIns="0" bIns="0" rtlCol="0" anchor="b" anchorCtr="0">
            <a:noAutofit/>
          </a:bodyPr>
          <a:lstStyle>
            <a:defPPr>
              <a:defRPr lang="ru-RU"/>
            </a:defPPr>
            <a:lvl1pPr indent="0" algn="ctr">
              <a:spcBef>
                <a:spcPct val="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300" b="1" i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endParaRPr lang="ru-RU" dirty="0"/>
          </a:p>
        </p:txBody>
      </p:sp>
      <p:pic>
        <p:nvPicPr>
          <p:cNvPr id="20483" name="Picture 3" descr="C:\Users\Nevrolog\Desktop\ив\коллектив\фото на сайт\Фото04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72000" y="-6143692"/>
            <a:ext cx="3143208" cy="3883092"/>
          </a:xfrm>
          <a:prstGeom prst="rect">
            <a:avLst/>
          </a:prstGeom>
          <a:noFill/>
        </p:spPr>
      </p:pic>
      <p:pic>
        <p:nvPicPr>
          <p:cNvPr id="10" name="Picture 3" descr="C:\Users\Nevrolog\Desktop\ив\коллектив\фото на сайт\Фото04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19600" y="-5991292"/>
            <a:ext cx="3143208" cy="3883092"/>
          </a:xfrm>
          <a:prstGeom prst="rect">
            <a:avLst/>
          </a:prstGeom>
          <a:noFill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4355976" cy="2880320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2" descr="E:\диск E\Фотоцентр\Фото 01.06.12\Фотоаппарат 06.07.2011 1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916014"/>
            <a:ext cx="4355976" cy="2825354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8" name="Рисунок 17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860032" y="980728"/>
            <a:ext cx="4104456" cy="5544616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91466" y="0"/>
            <a:ext cx="8820472" cy="692696"/>
          </a:xfr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algn="ctr">
              <a:buNone/>
            </a:pPr>
            <a:r>
              <a:rPr lang="ru-RU" alt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  <a:t>Участие в мероприятиях ОПСА</a:t>
            </a:r>
            <a:br>
              <a:rPr lang="ru-RU" alt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haroni" pitchFamily="2" charset="-79"/>
              </a:rPr>
            </a:b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 spd="slow" advClick="0" advTm="4000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3843</TotalTime>
  <Words>305</Words>
  <Application>Microsoft Office PowerPoint</Application>
  <PresentationFormat>Экран (4:3)</PresentationFormat>
  <Paragraphs>47</Paragraphs>
  <Slides>29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Воздушный поток</vt:lpstr>
      <vt:lpstr>БУЗОО «Центр медицинской реабилитации» </vt:lpstr>
      <vt:lpstr>Презентация PowerPoint</vt:lpstr>
      <vt:lpstr>Презентация PowerPoint</vt:lpstr>
      <vt:lpstr>Презентация PowerPoint</vt:lpstr>
      <vt:lpstr>Презентация PowerPoint</vt:lpstr>
      <vt:lpstr>Ключевой член Мирошниченко  Ирина Валентиновна</vt:lpstr>
      <vt:lpstr>Собрания по выбору ключевых членов ОПСА </vt:lpstr>
      <vt:lpstr>Участие в мероприятиях ОПСА </vt:lpstr>
      <vt:lpstr>Участие в мероприятиях ОПСА </vt:lpstr>
      <vt:lpstr>Информационный стенд</vt:lpstr>
      <vt:lpstr>Публикации</vt:lpstr>
      <vt:lpstr>Презентация PowerPoint</vt:lpstr>
      <vt:lpstr>В 2005  г.  в ЦМР открыт учебно-методический кабинет</vt:lpstr>
      <vt:lpstr>Деятельность учебно-методического кабинета </vt:lpstr>
      <vt:lpstr>III отчетно-выборная конференция ОПСА  2010 – 2015 гг.</vt:lpstr>
      <vt:lpstr>Мастер-классы</vt:lpstr>
      <vt:lpstr>Мастер-классы</vt:lpstr>
      <vt:lpstr>Школа массажа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Sveta</cp:lastModifiedBy>
  <cp:revision>365</cp:revision>
  <dcterms:created xsi:type="dcterms:W3CDTF">2017-05-22T05:39:04Z</dcterms:created>
  <dcterms:modified xsi:type="dcterms:W3CDTF">2017-12-04T17:51:33Z</dcterms:modified>
</cp:coreProperties>
</file>