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sldIdLst>
    <p:sldId id="256" r:id="rId2"/>
    <p:sldId id="261" r:id="rId3"/>
    <p:sldId id="258" r:id="rId4"/>
    <p:sldId id="259" r:id="rId5"/>
    <p:sldId id="269" r:id="rId6"/>
    <p:sldId id="273" r:id="rId7"/>
    <p:sldId id="257" r:id="rId8"/>
    <p:sldId id="283" r:id="rId9"/>
    <p:sldId id="276" r:id="rId10"/>
    <p:sldId id="278" r:id="rId11"/>
    <p:sldId id="279" r:id="rId12"/>
    <p:sldId id="272" r:id="rId13"/>
    <p:sldId id="270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5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591" autoAdjust="0"/>
    <p:restoredTop sz="83929" autoAdjust="0"/>
  </p:normalViewPr>
  <p:slideViewPr>
    <p:cSldViewPr>
      <p:cViewPr>
        <p:scale>
          <a:sx n="66" d="100"/>
          <a:sy n="66" d="100"/>
        </p:scale>
        <p:origin x="-1188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86762-6C0F-4B5E-9F74-57C3D229C5CC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FE825-79BC-45B9-927B-0CA902778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000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FE825-79BC-45B9-927B-0CA902778FC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803567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82573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571842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803172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030128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22685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040074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87882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567570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262474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72264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4C8F4-0739-4028-8783-9C4995A54D5B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5C3FD-2423-4019-A37C-7E7E7AB215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15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dr-omsk.do.am/_si/0/s045326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8682" y="3573016"/>
            <a:ext cx="2880320" cy="1828669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http://sdr-omsk.do.am/_si/0/s181218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904" y="3573016"/>
            <a:ext cx="2797920" cy="1828670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4" name="Picture 6" descr="http://sdr-omsk.do.am/_si/0/s93930380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131840" y="3573016"/>
            <a:ext cx="2808312" cy="1828669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059832" y="5378733"/>
            <a:ext cx="3096344" cy="80021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СДР</a:t>
            </a:r>
          </a:p>
          <a:p>
            <a:pPr algn="ctr"/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ул. Бархатовой</a:t>
            </a:r>
            <a:endParaRPr lang="ru-RU" sz="2300" b="1" i="1" spc="50" dirty="0">
              <a:ln w="11430"/>
              <a:solidFill>
                <a:srgbClr val="1F5463"/>
              </a:solidFill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373216"/>
            <a:ext cx="2808312" cy="80021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00" b="1" i="1" spc="50" dirty="0">
                <a:ln w="11430"/>
                <a:solidFill>
                  <a:srgbClr val="1F5463"/>
                </a:solidFill>
                <a:cs typeface="Times New Roman" pitchFamily="18" charset="0"/>
              </a:rPr>
              <a:t>О</a:t>
            </a:r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тд. №1 </a:t>
            </a:r>
          </a:p>
          <a:p>
            <a:pPr algn="ctr"/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ул. Рокоссовского</a:t>
            </a:r>
            <a:endParaRPr lang="ru-RU" sz="2300" b="1" i="1" spc="50" dirty="0">
              <a:ln w="11430"/>
              <a:solidFill>
                <a:srgbClr val="1F5463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5373216"/>
            <a:ext cx="2630096" cy="80021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lIns="91440" tIns="45720" rIns="91440" bIns="4572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Отд.  №2 </a:t>
            </a:r>
          </a:p>
          <a:p>
            <a:pPr algn="ctr"/>
            <a:r>
              <a:rPr lang="ru-RU" sz="2300" b="1" i="1" spc="50" dirty="0" smtClean="0">
                <a:ln w="11430"/>
                <a:solidFill>
                  <a:srgbClr val="1F5463"/>
                </a:solidFill>
                <a:cs typeface="Times New Roman" pitchFamily="18" charset="0"/>
              </a:rPr>
              <a:t> ул. Заозерная</a:t>
            </a:r>
            <a:endParaRPr lang="ru-RU" sz="2300" b="1" i="1" spc="50" dirty="0">
              <a:ln w="11430"/>
              <a:solidFill>
                <a:srgbClr val="1F5463"/>
              </a:solidFill>
              <a:cs typeface="Times New Roman" pitchFamily="18" charset="0"/>
            </a:endParaRPr>
          </a:p>
        </p:txBody>
      </p:sp>
      <p:pic>
        <p:nvPicPr>
          <p:cNvPr id="11" name="Рисунок 10" descr="logo изм..png"/>
          <p:cNvPicPr>
            <a:picLocks noChangeAspect="1"/>
          </p:cNvPicPr>
          <p:nvPr/>
        </p:nvPicPr>
        <p:blipFill rotWithShape="1">
          <a:blip r:embed="rId6" cstate="print">
            <a:lum bright="-6000"/>
          </a:blip>
          <a:srcRect r="75868"/>
          <a:stretch/>
        </p:blipFill>
        <p:spPr>
          <a:xfrm>
            <a:off x="2379659" y="533133"/>
            <a:ext cx="1472261" cy="1311691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905614" y="629816"/>
            <a:ext cx="5274898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1F5463"/>
                </a:solidFill>
                <a:latin typeface="+mn-lt"/>
              </a:rPr>
              <a:t>Казенное учреждение</a:t>
            </a:r>
            <a:br>
              <a:rPr lang="ru-RU" sz="2400" b="1" dirty="0" smtClean="0">
                <a:solidFill>
                  <a:srgbClr val="1F5463"/>
                </a:solidFill>
                <a:latin typeface="+mn-lt"/>
              </a:rPr>
            </a:br>
            <a:r>
              <a:rPr lang="ru-RU" sz="2400" b="1" dirty="0" smtClean="0">
                <a:solidFill>
                  <a:srgbClr val="1F5463"/>
                </a:solidFill>
                <a:latin typeface="+mn-lt"/>
              </a:rPr>
              <a:t> здравоохранения Омской области «Специализированный дом ребенка»</a:t>
            </a:r>
            <a:endParaRPr lang="ru-RU" sz="2400" b="1" dirty="0">
              <a:solidFill>
                <a:srgbClr val="1F5463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2132856"/>
            <a:ext cx="63449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Вместе мы </a:t>
            </a:r>
            <a:r>
              <a:rPr lang="en-US" sz="6000" b="1" dirty="0" smtClean="0">
                <a:solidFill>
                  <a:srgbClr val="C00000"/>
                </a:solidFill>
              </a:rPr>
              <a:t>– </a:t>
            </a:r>
            <a:r>
              <a:rPr lang="ru-RU" sz="6000" b="1" dirty="0" smtClean="0">
                <a:solidFill>
                  <a:srgbClr val="C00000"/>
                </a:solidFill>
              </a:rPr>
              <a:t>сила</a:t>
            </a:r>
            <a:r>
              <a:rPr lang="en-US" sz="6000" b="1" dirty="0" smtClean="0">
                <a:solidFill>
                  <a:srgbClr val="C00000"/>
                </a:solidFill>
              </a:rPr>
              <a:t>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15" name="Picture 9" descr="ОПСА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65" y="561102"/>
            <a:ext cx="866179" cy="1211714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6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62128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2" cy="615553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4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Международный день медицинской </a:t>
            </a:r>
            <a:r>
              <a:rPr lang="ru-RU" sz="34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сестры</a:t>
            </a:r>
            <a:endParaRPr lang="ru-RU" sz="34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F:\IMG-20160402-WA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400805"/>
            <a:ext cx="3642501" cy="2604259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F:\Дом ребёнка\PICT161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l="17164" t="15880" r="8891" b="7507"/>
          <a:stretch/>
        </p:blipFill>
        <p:spPr bwMode="auto">
          <a:xfrm>
            <a:off x="2267744" y="3564016"/>
            <a:ext cx="3672408" cy="2601288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Содержимое 9" descr="IMG-20160512-WA0006.jpg"/>
          <p:cNvPicPr>
            <a:picLocks noChangeAspect="1"/>
          </p:cNvPicPr>
          <p:nvPr/>
        </p:nvPicPr>
        <p:blipFill rotWithShape="1">
          <a:blip r:embed="rId4" cstate="print"/>
          <a:srcRect l="15409" r="18478"/>
          <a:stretch/>
        </p:blipFill>
        <p:spPr>
          <a:xfrm>
            <a:off x="6228184" y="1412776"/>
            <a:ext cx="2736304" cy="4255055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F:\DSC03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340768"/>
            <a:ext cx="3500462" cy="2428892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38664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4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Участие в акциях РАМС и ОПСА</a:t>
            </a:r>
            <a:endParaRPr lang="ru-RU" sz="4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Содержимое 5" descr="SAM_140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329319"/>
            <a:ext cx="3312368" cy="248427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Содержимое 5" descr="SAM_1445.JPG"/>
          <p:cNvPicPr>
            <a:picLocks noChangeAspect="1"/>
          </p:cNvPicPr>
          <p:nvPr/>
        </p:nvPicPr>
        <p:blipFill rotWithShape="1">
          <a:blip r:embed="rId4" cstate="print"/>
          <a:srcRect t="9112"/>
          <a:stretch/>
        </p:blipFill>
        <p:spPr>
          <a:xfrm>
            <a:off x="5428587" y="3969305"/>
            <a:ext cx="3463893" cy="2315044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Специализированный дом ребенка"/>
          <p:cNvPicPr>
            <a:picLocks noChangeAspect="1" noChangeArrowheads="1"/>
          </p:cNvPicPr>
          <p:nvPr/>
        </p:nvPicPr>
        <p:blipFill rotWithShape="1">
          <a:blip r:embed="rId5" cstate="print"/>
          <a:srcRect r="3078"/>
          <a:stretch/>
        </p:blipFill>
        <p:spPr bwMode="auto">
          <a:xfrm>
            <a:off x="1187624" y="3969305"/>
            <a:ext cx="3323479" cy="228601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336" y="620688"/>
            <a:ext cx="8697144" cy="784830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45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Наши достижения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b="10713"/>
          <a:stretch/>
        </p:blipFill>
        <p:spPr bwMode="auto">
          <a:xfrm>
            <a:off x="251520" y="1844824"/>
            <a:ext cx="3528392" cy="426678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995936" y="1916832"/>
            <a:ext cx="4968552" cy="4002792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>
              <a:spcBef>
                <a:spcPct val="0"/>
              </a:spcBef>
              <a:buNone/>
            </a:pPr>
            <a:r>
              <a:rPr lang="ru-RU" sz="3000" b="1" dirty="0">
                <a:solidFill>
                  <a:srgbClr val="1F5463"/>
                </a:solidFill>
              </a:rPr>
              <a:t>«Золотой вклад</a:t>
            </a:r>
            <a:r>
              <a:rPr lang="ru-RU" sz="3000" b="1" dirty="0" smtClean="0">
                <a:solidFill>
                  <a:srgbClr val="1F5463"/>
                </a:solidFill>
              </a:rPr>
              <a:t>» </a:t>
            </a:r>
            <a:r>
              <a:rPr lang="ru-RU" sz="3000" b="1" dirty="0" smtClean="0">
                <a:solidFill>
                  <a:srgbClr val="1F5463"/>
                </a:solidFill>
                <a:ea typeface="+mj-ea"/>
                <a:cs typeface="+mj-cs"/>
              </a:rPr>
              <a:t>- </a:t>
            </a:r>
          </a:p>
          <a:p>
            <a:pPr marL="0">
              <a:spcBef>
                <a:spcPct val="0"/>
              </a:spcBef>
              <a:buNone/>
            </a:pPr>
            <a:r>
              <a:rPr lang="ru-RU" sz="3000" b="1" dirty="0" smtClean="0">
                <a:solidFill>
                  <a:srgbClr val="1F5463"/>
                </a:solidFill>
                <a:ea typeface="+mj-ea"/>
                <a:cs typeface="+mj-cs"/>
              </a:rPr>
              <a:t>диплом </a:t>
            </a:r>
            <a:r>
              <a:rPr lang="en-US" sz="3000" b="1" dirty="0">
                <a:solidFill>
                  <a:srgbClr val="1F5463"/>
                </a:solidFill>
                <a:ea typeface="+mj-ea"/>
                <a:cs typeface="+mj-cs"/>
              </a:rPr>
              <a:t>I </a:t>
            </a:r>
            <a:r>
              <a:rPr lang="ru-RU" sz="3000" b="1" dirty="0">
                <a:solidFill>
                  <a:srgbClr val="1F5463"/>
                </a:solidFill>
                <a:ea typeface="+mj-ea"/>
                <a:cs typeface="+mj-cs"/>
              </a:rPr>
              <a:t>степени за вклад </a:t>
            </a:r>
            <a:endParaRPr lang="ru-RU" sz="3000" b="1" dirty="0" smtClean="0">
              <a:solidFill>
                <a:srgbClr val="1F5463"/>
              </a:solidFill>
              <a:ea typeface="+mj-ea"/>
              <a:cs typeface="+mj-cs"/>
            </a:endParaRPr>
          </a:p>
          <a:p>
            <a:pPr marL="0">
              <a:spcBef>
                <a:spcPct val="0"/>
              </a:spcBef>
              <a:buNone/>
            </a:pPr>
            <a:r>
              <a:rPr lang="ru-RU" sz="3000" b="1" dirty="0" smtClean="0">
                <a:solidFill>
                  <a:srgbClr val="1F5463"/>
                </a:solidFill>
                <a:ea typeface="+mj-ea"/>
                <a:cs typeface="+mj-cs"/>
              </a:rPr>
              <a:t>в </a:t>
            </a:r>
            <a:r>
              <a:rPr lang="ru-RU" sz="3000" b="1" dirty="0">
                <a:solidFill>
                  <a:srgbClr val="1F5463"/>
                </a:solidFill>
                <a:ea typeface="+mj-ea"/>
                <a:cs typeface="+mj-cs"/>
              </a:rPr>
              <a:t>реализацию стратегии развития </a:t>
            </a:r>
            <a:r>
              <a:rPr lang="ru-RU" sz="3000" b="1" dirty="0" smtClean="0">
                <a:solidFill>
                  <a:srgbClr val="1F5463"/>
                </a:solidFill>
                <a:ea typeface="+mj-ea"/>
                <a:cs typeface="+mj-cs"/>
              </a:rPr>
              <a:t>ОПСА, </a:t>
            </a:r>
            <a:r>
              <a:rPr lang="ru-RU" sz="3000" b="1" dirty="0">
                <a:solidFill>
                  <a:srgbClr val="1F5463"/>
                </a:solidFill>
                <a:ea typeface="+mj-ea"/>
                <a:cs typeface="+mj-cs"/>
              </a:rPr>
              <a:t>объединение и вовлечение в общественное сестринское движение Омской области от 91% до 100</a:t>
            </a:r>
            <a:r>
              <a:rPr lang="ru-RU" sz="3000" b="1" dirty="0" smtClean="0">
                <a:solidFill>
                  <a:srgbClr val="1F5463"/>
                </a:solidFill>
                <a:ea typeface="+mj-ea"/>
                <a:cs typeface="+mj-cs"/>
              </a:rPr>
              <a:t>%</a:t>
            </a:r>
            <a:endParaRPr lang="ru-RU" sz="30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5496" y="1772816"/>
            <a:ext cx="5400600" cy="414680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algn="r">
              <a:spcBef>
                <a:spcPct val="0"/>
              </a:spcBef>
              <a:buNone/>
            </a:pPr>
            <a:r>
              <a:rPr lang="ru-RU" sz="3200" b="1" dirty="0">
                <a:solidFill>
                  <a:srgbClr val="1F5463"/>
                </a:solidFill>
              </a:rPr>
              <a:t>Киселева Г.И</a:t>
            </a:r>
            <a:r>
              <a:rPr lang="ru-RU" sz="3200" b="1" dirty="0" smtClean="0">
                <a:solidFill>
                  <a:srgbClr val="1F5463"/>
                </a:solidFill>
              </a:rPr>
              <a:t>., </a:t>
            </a:r>
            <a:endParaRPr lang="ru-RU" sz="3200" b="1" dirty="0">
              <a:solidFill>
                <a:srgbClr val="1F5463"/>
              </a:solidFill>
            </a:endParaRPr>
          </a:p>
          <a:p>
            <a:pPr marL="0" algn="r"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rgbClr val="1F5463"/>
                </a:solidFill>
              </a:rPr>
              <a:t>медицинская </a:t>
            </a:r>
            <a:r>
              <a:rPr lang="ru-RU" sz="3200" b="1" dirty="0">
                <a:solidFill>
                  <a:srgbClr val="1F5463"/>
                </a:solidFill>
              </a:rPr>
              <a:t>сестра процедурной СО №</a:t>
            </a:r>
            <a:r>
              <a:rPr lang="ru-RU" sz="3200" b="1" dirty="0" smtClean="0">
                <a:solidFill>
                  <a:srgbClr val="1F5463"/>
                </a:solidFill>
              </a:rPr>
              <a:t>2, </a:t>
            </a:r>
            <a:endParaRPr lang="ru-RU" sz="3200" b="1" dirty="0">
              <a:solidFill>
                <a:srgbClr val="1F5463"/>
              </a:solidFill>
            </a:endParaRPr>
          </a:p>
          <a:p>
            <a:pPr marL="0" algn="r"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rgbClr val="1F5463"/>
                </a:solidFill>
              </a:rPr>
              <a:t>получила </a:t>
            </a:r>
            <a:r>
              <a:rPr lang="ru-RU" sz="3200" b="1" dirty="0">
                <a:solidFill>
                  <a:srgbClr val="1F5463"/>
                </a:solidFill>
              </a:rPr>
              <a:t>свидетельство </a:t>
            </a:r>
            <a:r>
              <a:rPr lang="ru-RU" sz="3200" b="1" dirty="0" smtClean="0">
                <a:solidFill>
                  <a:srgbClr val="1F5463"/>
                </a:solidFill>
              </a:rPr>
              <a:t>      за </a:t>
            </a:r>
            <a:r>
              <a:rPr lang="ru-RU" sz="3200" b="1" dirty="0">
                <a:solidFill>
                  <a:srgbClr val="1F5463"/>
                </a:solidFill>
              </a:rPr>
              <a:t>творческую инициативу </a:t>
            </a:r>
            <a:r>
              <a:rPr lang="ru-RU" sz="3200" b="1" dirty="0" smtClean="0">
                <a:solidFill>
                  <a:srgbClr val="1F5463"/>
                </a:solidFill>
              </a:rPr>
              <a:t>         и </a:t>
            </a:r>
            <a:r>
              <a:rPr lang="ru-RU" sz="3200" b="1" dirty="0">
                <a:solidFill>
                  <a:srgbClr val="1F5463"/>
                </a:solidFill>
              </a:rPr>
              <a:t>активное участие </a:t>
            </a:r>
            <a:r>
              <a:rPr lang="ru-RU" sz="3200" b="1" dirty="0" smtClean="0">
                <a:solidFill>
                  <a:srgbClr val="1F5463"/>
                </a:solidFill>
              </a:rPr>
              <a:t>                     в </a:t>
            </a:r>
            <a:r>
              <a:rPr lang="ru-RU" sz="3200" b="1" dirty="0">
                <a:solidFill>
                  <a:srgbClr val="1F5463"/>
                </a:solidFill>
              </a:rPr>
              <a:t>проекте </a:t>
            </a:r>
            <a:r>
              <a:rPr lang="ru-RU" sz="3200" b="1" dirty="0" smtClean="0">
                <a:solidFill>
                  <a:srgbClr val="1F5463"/>
                </a:solidFill>
              </a:rPr>
              <a:t>ОПСА «Профессия</a:t>
            </a:r>
            <a:r>
              <a:rPr lang="ru-RU" sz="3200" b="1" dirty="0">
                <a:solidFill>
                  <a:srgbClr val="1F5463"/>
                </a:solidFill>
              </a:rPr>
              <a:t>, творчество, поэзия…»</a:t>
            </a:r>
            <a:endParaRPr lang="ru-RU" sz="3200" b="1" dirty="0">
              <a:solidFill>
                <a:srgbClr val="1F5463"/>
              </a:solidFill>
            </a:endParaRPr>
          </a:p>
        </p:txBody>
      </p:sp>
      <p:pic>
        <p:nvPicPr>
          <p:cNvPr id="8" name="Picture 2" descr="F:\HPdIfScVwC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80112" y="1628800"/>
            <a:ext cx="3386978" cy="4525963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7"/>
          <p:cNvSpPr>
            <a:spLocks noGrp="1"/>
          </p:cNvSpPr>
          <p:nvPr>
            <p:ph type="title"/>
          </p:nvPr>
        </p:nvSpPr>
        <p:spPr>
          <a:xfrm>
            <a:off x="195336" y="620688"/>
            <a:ext cx="8697144" cy="784830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45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Наши достижения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cs615726.vk.me/v615726944/3b91/BCsZNNQIQH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096344" cy="3867610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848" y="674112"/>
            <a:ext cx="8229600" cy="738664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4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Мы - </a:t>
            </a:r>
            <a:r>
              <a:rPr lang="ru-RU" sz="4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за здоровый образ </a:t>
            </a:r>
            <a:r>
              <a:rPr lang="ru-RU" sz="4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жизни!</a:t>
            </a:r>
            <a:endParaRPr lang="ru-RU" sz="4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1" descr="C:\Users\PC\Desktop\DSC032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635896" y="1916832"/>
            <a:ext cx="5274014" cy="3867610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92469" y="2564904"/>
            <a:ext cx="3152301" cy="3440009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342900" algn="ctr">
              <a:buFont typeface="Arial" panose="020B0604020202020204" pitchFamily="34" charset="0"/>
            </a:pPr>
            <a: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Мы разные </a:t>
            </a:r>
            <a: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–</a:t>
            </a:r>
            <a:b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</a:br>
            <a: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в этом наше богатство</a:t>
            </a:r>
            <a:b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</a:br>
            <a: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</a:br>
            <a: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Мы вместе – </a:t>
            </a:r>
            <a: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</a:br>
            <a:r>
              <a:rPr lang="ru-RU" sz="3200" dirty="0" smtClean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3200" dirty="0">
                <a:solidFill>
                  <a:srgbClr val="1F5463"/>
                </a:solidFill>
                <a:latin typeface="+mn-lt"/>
                <a:ea typeface="+mn-ea"/>
                <a:cs typeface="+mn-cs"/>
              </a:rPr>
              <a:t>этом наша сила!!!</a:t>
            </a:r>
            <a:endParaRPr lang="ru-RU" sz="3200" dirty="0">
              <a:solidFill>
                <a:srgbClr val="1F5463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DSCN6190.JPG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/>
          <a:srcRect l="4199" t="13" r="5060" b="18170"/>
          <a:stretch/>
        </p:blipFill>
        <p:spPr>
          <a:xfrm>
            <a:off x="3037487" y="2132856"/>
            <a:ext cx="5854993" cy="3960440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 descr="logo изм..png"/>
          <p:cNvPicPr>
            <a:picLocks noChangeAspect="1"/>
          </p:cNvPicPr>
          <p:nvPr/>
        </p:nvPicPr>
        <p:blipFill rotWithShape="1">
          <a:blip r:embed="rId3" cstate="print">
            <a:lum bright="-6000"/>
          </a:blip>
          <a:srcRect r="75868"/>
          <a:stretch/>
        </p:blipFill>
        <p:spPr>
          <a:xfrm>
            <a:off x="2379659" y="533133"/>
            <a:ext cx="1472261" cy="1311691"/>
          </a:xfrm>
          <a:prstGeom prst="rect">
            <a:avLst/>
          </a:prstGeom>
          <a:noFill/>
        </p:spPr>
      </p:pic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65" y="561102"/>
            <a:ext cx="866179" cy="1211714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62128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923928" y="674112"/>
            <a:ext cx="4824536" cy="73866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2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Вместе мы – сила!</a:t>
            </a:r>
            <a:endParaRPr lang="ru-RU" sz="4200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8784976" cy="1938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600" b="1" dirty="0">
                <a:solidFill>
                  <a:srgbClr val="1F5463"/>
                </a:solidFill>
                <a:ea typeface="+mj-ea"/>
                <a:cs typeface="+mj-cs"/>
              </a:rPr>
              <a:t>является самостоятельным лечебно-профилактическим учреждением, обеспечивающим комплексную медико-психолого-педагогическую реабилитацию с использованием современных технологий</a:t>
            </a:r>
            <a:endParaRPr lang="ru-RU" sz="26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026" name="Picture 2" descr="http://www.sdr-omsk.ru/_si/0/s88732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390" y="3063736"/>
            <a:ext cx="4126610" cy="302437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www.sdr-omsk.ru/_si/0/s92722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4322" y="3063736"/>
            <a:ext cx="3640126" cy="302437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67544" y="471059"/>
            <a:ext cx="815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Специализированный дом ребенка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18864" y="476672"/>
            <a:ext cx="8229600" cy="1077218"/>
          </a:xfr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1 декабря 2010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г.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Совет медицинских сестер реорганизован в Совет по сестринскому делу</a:t>
            </a:r>
            <a:endParaRPr lang="ru-RU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SAM_1529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171" t="22425"/>
          <a:stretch/>
        </p:blipFill>
        <p:spPr>
          <a:xfrm>
            <a:off x="971600" y="1700808"/>
            <a:ext cx="7328045" cy="4455965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84775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Деятельность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Совета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сестринскому делу</a:t>
            </a:r>
            <a:endParaRPr lang="ru-RU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1700808"/>
            <a:ext cx="4040188" cy="65935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Профессиональный комитет</a:t>
            </a: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5" name="Содержимое 14" descr="SAM_15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5150" y="2636912"/>
            <a:ext cx="4214842" cy="3363734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892522" y="1705368"/>
            <a:ext cx="4071966" cy="57150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Экспертный </a:t>
            </a:r>
            <a:endParaRPr lang="ru-RU" sz="3000" dirty="0" smtClean="0">
              <a:solidFill>
                <a:srgbClr val="1F5463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3000" dirty="0" smtClean="0">
                <a:solidFill>
                  <a:srgbClr val="1F5463"/>
                </a:solidFill>
                <a:ea typeface="+mj-ea"/>
                <a:cs typeface="+mj-cs"/>
              </a:rPr>
              <a:t>комитет</a:t>
            </a: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6" name="Содержимое 15" descr="SAM_151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2636912"/>
            <a:ext cx="4176464" cy="3351125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1844824"/>
            <a:ext cx="4214842" cy="65935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Комитет </a:t>
            </a:r>
            <a:r>
              <a:rPr lang="ru-RU" sz="3000" dirty="0" smtClean="0">
                <a:solidFill>
                  <a:srgbClr val="1F5463"/>
                </a:solidFill>
                <a:ea typeface="+mj-ea"/>
                <a:cs typeface="+mj-cs"/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ru-RU" sz="3000" dirty="0" smtClean="0">
                <a:solidFill>
                  <a:srgbClr val="1F5463"/>
                </a:solidFill>
                <a:ea typeface="+mj-ea"/>
                <a:cs typeface="+mj-cs"/>
              </a:rPr>
              <a:t>по </a:t>
            </a: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инфекционной безопасности</a:t>
            </a: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1" name="Содержимое 10" descr="SAM_1546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15001"/>
          <a:stretch/>
        </p:blipFill>
        <p:spPr>
          <a:xfrm>
            <a:off x="214312" y="3140968"/>
            <a:ext cx="4357688" cy="291464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499992" y="1910061"/>
            <a:ext cx="4248472" cy="65484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Комитет </a:t>
            </a:r>
            <a:endParaRPr lang="ru-RU" sz="3000" dirty="0" smtClean="0">
              <a:solidFill>
                <a:srgbClr val="1F5463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3000" dirty="0" smtClean="0">
                <a:solidFill>
                  <a:srgbClr val="1F5463"/>
                </a:solidFill>
                <a:ea typeface="+mj-ea"/>
                <a:cs typeface="+mj-cs"/>
              </a:rPr>
              <a:t>по </a:t>
            </a:r>
            <a:r>
              <a:rPr lang="ru-RU" sz="3000" dirty="0">
                <a:solidFill>
                  <a:srgbClr val="1F5463"/>
                </a:solidFill>
                <a:ea typeface="+mj-ea"/>
                <a:cs typeface="+mj-cs"/>
              </a:rPr>
              <a:t>сестринской практике</a:t>
            </a:r>
          </a:p>
          <a:p>
            <a:pPr algn="ctr">
              <a:spcBef>
                <a:spcPct val="0"/>
              </a:spcBef>
            </a:pP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endParaRPr lang="ru-RU" sz="3000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3" name="Содержимое 12" descr="DSC05588.JPG"/>
          <p:cNvPicPr>
            <a:picLocks noGrp="1" noChangeAspect="1"/>
          </p:cNvPicPr>
          <p:nvPr>
            <p:ph sz="quarter" idx="4"/>
          </p:nvPr>
        </p:nvPicPr>
        <p:blipFill rotWithShape="1">
          <a:blip r:embed="rId4" cstate="print"/>
          <a:srcRect t="13336"/>
          <a:stretch/>
        </p:blipFill>
        <p:spPr>
          <a:xfrm>
            <a:off x="4850705" y="3140968"/>
            <a:ext cx="4041775" cy="2898463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Заголовок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84775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Деятельность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Совета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сестринскому делу</a:t>
            </a:r>
            <a:endParaRPr lang="ru-RU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SAM_1499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3792" t="20657"/>
          <a:stretch/>
        </p:blipFill>
        <p:spPr>
          <a:xfrm>
            <a:off x="1187624" y="1340768"/>
            <a:ext cx="6696744" cy="4758306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84775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Деятельность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Совета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сестринскому делу</a:t>
            </a:r>
            <a:endParaRPr lang="ru-RU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агрузки\Новые страницы МО\Областные\СДР-1этап\01. Чудопалова С.В., главная медицинская сестр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099" y="1988840"/>
            <a:ext cx="1728192" cy="2305623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1465" y="4653136"/>
            <a:ext cx="3377321" cy="1362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С. В. </a:t>
            </a:r>
            <a:r>
              <a:rPr lang="ru-RU" sz="2400" b="1" dirty="0" err="1" smtClean="0">
                <a:solidFill>
                  <a:srgbClr val="1F5463"/>
                </a:solidFill>
                <a:ea typeface="+mj-ea"/>
                <a:cs typeface="+mj-cs"/>
              </a:rPr>
              <a:t>Чудопалова</a:t>
            </a: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, </a:t>
            </a:r>
          </a:p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главная медицинская сестра, член Координационного совета ОПСА</a:t>
            </a:r>
            <a:endParaRPr lang="ru-RU" sz="24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027" name="Picture 3" descr="F:\Загрузки\Новые страницы МО\Областные\СДР-1этап\Ключевые члены ОПСА\Панкрашина А.В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988839"/>
            <a:ext cx="1733007" cy="2305623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03848" y="4370328"/>
            <a:ext cx="2808312" cy="1362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А. В. </a:t>
            </a:r>
            <a:r>
              <a:rPr lang="ru-RU" sz="2400" b="1" dirty="0" err="1" smtClean="0">
                <a:solidFill>
                  <a:srgbClr val="1F5463"/>
                </a:solidFill>
                <a:ea typeface="+mj-ea"/>
                <a:cs typeface="+mj-cs"/>
              </a:rPr>
              <a:t>Панкрашина</a:t>
            </a: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, ключевой  член ОПСА</a:t>
            </a:r>
            <a:endParaRPr lang="ru-RU" sz="24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3734" y="4365104"/>
            <a:ext cx="2594730" cy="13629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О. В. </a:t>
            </a:r>
            <a:r>
              <a:rPr lang="ru-RU" sz="2400" b="1" dirty="0" err="1" smtClean="0">
                <a:solidFill>
                  <a:srgbClr val="1F5463"/>
                </a:solidFill>
                <a:ea typeface="+mj-ea"/>
                <a:cs typeface="+mj-cs"/>
              </a:rPr>
              <a:t>Поплетнева</a:t>
            </a:r>
            <a:r>
              <a:rPr lang="ru-RU" sz="2400" b="1" dirty="0" smtClean="0">
                <a:solidFill>
                  <a:srgbClr val="1F5463"/>
                </a:solidFill>
                <a:ea typeface="+mj-ea"/>
                <a:cs typeface="+mj-cs"/>
              </a:rPr>
              <a:t>, ключевой  член ОПСА</a:t>
            </a:r>
            <a:endParaRPr lang="ru-RU" sz="24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  <p:pic>
        <p:nvPicPr>
          <p:cNvPr id="1028" name="Picture 4" descr="F:\Загрузки\Новые страницы МО\Областные\СДР-1этап\Ключевые члены ОПСА\Поплетнева О.В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5151" y="1988839"/>
            <a:ext cx="1616779" cy="2305622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541129"/>
            <a:ext cx="87378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На 1 января 2018 г. членами ОПСА являются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96% сестринского персонала </a:t>
            </a:r>
            <a:r>
              <a:rPr lang="ru-RU" sz="3200" b="1" dirty="0" smtClean="0">
                <a:solidFill>
                  <a:srgbClr val="C00000"/>
                </a:solidFill>
              </a:rPr>
              <a:t>(</a:t>
            </a:r>
            <a:r>
              <a:rPr lang="ru-RU" sz="3200" b="1" dirty="0">
                <a:solidFill>
                  <a:srgbClr val="C00000"/>
                </a:solidFill>
              </a:rPr>
              <a:t>108 </a:t>
            </a:r>
            <a:r>
              <a:rPr lang="ru-RU" sz="3200" b="1" dirty="0" smtClean="0">
                <a:solidFill>
                  <a:srgbClr val="C00000"/>
                </a:solidFill>
              </a:rPr>
              <a:t>чел.)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76672"/>
            <a:ext cx="87378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Информационный стенд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«Вместе мы – сила!»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F:\Загрузки\СДР - открыть страничку\3. Информационный стенд Вместе мы сил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9105" y="1894291"/>
            <a:ext cx="5598674" cy="4199005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8781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496" y="491188"/>
            <a:ext cx="8929686" cy="1569660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Мастер-класс «Технология выполнения медицинской манипуляции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Применение пузыря со льдом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»»</a:t>
            </a:r>
            <a:endParaRPr lang="ru-RU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Picture 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42" y="2289594"/>
            <a:ext cx="2472142" cy="2864977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289594"/>
            <a:ext cx="2376264" cy="2864977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1405" y="2290970"/>
            <a:ext cx="3582803" cy="2866222"/>
          </a:xfrm>
          <a:prstGeom prst="rect">
            <a:avLst/>
          </a:prstGeom>
          <a:noFill/>
          <a:ln w="22225"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1275" y="5229200"/>
            <a:ext cx="9145015" cy="12613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3000" b="1" dirty="0">
                <a:solidFill>
                  <a:srgbClr val="1F5463"/>
                </a:solidFill>
                <a:ea typeface="+mj-ea"/>
                <a:cs typeface="+mj-cs"/>
              </a:rPr>
              <a:t>Мастер-класс проводит медицинская сестра палатная </a:t>
            </a:r>
            <a:r>
              <a:rPr lang="ru-RU" sz="3000" b="1" dirty="0" err="1">
                <a:solidFill>
                  <a:srgbClr val="1F5463"/>
                </a:solidFill>
                <a:ea typeface="+mj-ea"/>
                <a:cs typeface="+mj-cs"/>
              </a:rPr>
              <a:t>Качаева</a:t>
            </a:r>
            <a:r>
              <a:rPr lang="ru-RU" sz="3000" b="1" dirty="0">
                <a:solidFill>
                  <a:srgbClr val="1F5463"/>
                </a:solidFill>
                <a:ea typeface="+mj-ea"/>
                <a:cs typeface="+mj-cs"/>
              </a:rPr>
              <a:t> О.С.</a:t>
            </a:r>
            <a:endParaRPr lang="ru-RU" sz="3000" b="1" dirty="0">
              <a:solidFill>
                <a:srgbClr val="1F5463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243</Words>
  <Application>Microsoft Office PowerPoint</Application>
  <PresentationFormat>Экран (4:3)</PresentationFormat>
  <Paragraphs>47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Казенное учреждение  здравоохранения Омской области «Специализированный дом ребенка»</vt:lpstr>
      <vt:lpstr>Презентация PowerPoint</vt:lpstr>
      <vt:lpstr>1 декабря 2010 г. Совет медицинских сестер реорганизован в Совет по сестринскому делу</vt:lpstr>
      <vt:lpstr>Деятельность Совета по сестринскому делу</vt:lpstr>
      <vt:lpstr>Деятельность Совета по сестринскому делу</vt:lpstr>
      <vt:lpstr>Деятельность Совета по сестринскому делу</vt:lpstr>
      <vt:lpstr>Презентация PowerPoint</vt:lpstr>
      <vt:lpstr>Презентация PowerPoint</vt:lpstr>
      <vt:lpstr>Мастер-класс «Технология выполнения медицинской манипуляции  «Применение пузыря со льдом»»</vt:lpstr>
      <vt:lpstr>Международный день медицинской сестры</vt:lpstr>
      <vt:lpstr>Участие в акциях РАМС и ОПСА</vt:lpstr>
      <vt:lpstr>Наши достижения</vt:lpstr>
      <vt:lpstr>Наши достижения</vt:lpstr>
      <vt:lpstr>Мы - за здоровый образ жизни!</vt:lpstr>
      <vt:lpstr>Мы разные –  в этом наше богатство  Мы вместе –  в этом наша сила!!!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Sveta</cp:lastModifiedBy>
  <cp:revision>62</cp:revision>
  <dcterms:created xsi:type="dcterms:W3CDTF">2017-03-24T14:15:58Z</dcterms:created>
  <dcterms:modified xsi:type="dcterms:W3CDTF">2018-02-11T17:10:41Z</dcterms:modified>
</cp:coreProperties>
</file>