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4" r:id="rId1"/>
  </p:sldMasterIdLst>
  <p:sldIdLst>
    <p:sldId id="256" r:id="rId2"/>
    <p:sldId id="257" r:id="rId3"/>
    <p:sldId id="258" r:id="rId4"/>
    <p:sldId id="260" r:id="rId5"/>
    <p:sldId id="272" r:id="rId6"/>
    <p:sldId id="262" r:id="rId7"/>
    <p:sldId id="269" r:id="rId8"/>
    <p:sldId id="263" r:id="rId9"/>
    <p:sldId id="271" r:id="rId10"/>
    <p:sldId id="261" r:id="rId11"/>
    <p:sldId id="270" r:id="rId12"/>
    <p:sldId id="265" r:id="rId13"/>
    <p:sldId id="267" r:id="rId14"/>
    <p:sldId id="268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317" autoAdjust="0"/>
    <p:restoredTop sz="98358" autoAdjust="0"/>
  </p:normalViewPr>
  <p:slideViewPr>
    <p:cSldViewPr>
      <p:cViewPr varScale="1">
        <p:scale>
          <a:sx n="67" d="100"/>
          <a:sy n="67" d="100"/>
        </p:scale>
        <p:origin x="-96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930F9E5C-B1A1-4A86-838F-001B6561C3B7}" type="datetimeFigureOut">
              <a:rPr lang="ru-RU" smtClean="0"/>
              <a:pPr>
                <a:defRPr/>
              </a:pPr>
              <a:t>04.07.2018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1D1775B-B25B-42E7-AF69-5102D093B7E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slow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EA8946D-1D02-427D-89B2-132D8ED409A7}" type="datetimeFigureOut">
              <a:rPr lang="ru-RU" smtClean="0"/>
              <a:pPr>
                <a:defRPr/>
              </a:pPr>
              <a:t>04.07.2018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A20E8F7-F5E4-480C-B12A-52CBE61349A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D93D685-BCB7-4DBD-98C2-68D07FF4AA63}" type="datetimeFigureOut">
              <a:rPr lang="ru-RU" smtClean="0"/>
              <a:pPr>
                <a:defRPr/>
              </a:pPr>
              <a:t>04.07.2018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12D7720-E739-4D57-9612-89CB2A5A772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D250231-568C-421D-A4C9-6F8F6575111C}" type="datetimeFigureOut">
              <a:rPr lang="ru-RU" smtClean="0"/>
              <a:pPr>
                <a:defRPr/>
              </a:pPr>
              <a:t>04.07.2018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A05E182-82F7-4497-A852-F4F69C53668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A6B9EEC-C90F-4935-AEEF-A6F26F8FE0B2}" type="datetimeFigureOut">
              <a:rPr lang="ru-RU" smtClean="0"/>
              <a:pPr>
                <a:defRPr/>
              </a:pPr>
              <a:t>04.07.2018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83698E7D-5F80-48C4-9E13-166C590C2AB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slow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7022816-677D-4902-9C47-7D67AF1FA53A}" type="datetimeFigureOut">
              <a:rPr lang="ru-RU" smtClean="0"/>
              <a:pPr>
                <a:defRPr/>
              </a:pPr>
              <a:t>04.07.2018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BCBB47F-B3EA-40E0-89DC-164D0F42134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800B21E8-6D2D-4EA8-81E6-E649AAF15DA1}" type="datetimeFigureOut">
              <a:rPr lang="ru-RU" smtClean="0"/>
              <a:pPr>
                <a:defRPr/>
              </a:pPr>
              <a:t>04.07.2018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CC5E78C2-918C-490B-9AF3-71B52672C5D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5C6D6F28-1DE0-4D60-8B71-24B9676D128C}" type="datetimeFigureOut">
              <a:rPr lang="ru-RU" smtClean="0"/>
              <a:pPr>
                <a:defRPr/>
              </a:pPr>
              <a:t>04.07.2018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B60CCCC7-BC07-4D09-B85A-7B6C83CA1A3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E8DA8F44-EA86-4BFE-9B45-C8888FD60F53}" type="datetimeFigureOut">
              <a:rPr lang="ru-RU" smtClean="0"/>
              <a:pPr>
                <a:defRPr/>
              </a:pPr>
              <a:t>04.07.2018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566D7073-32FC-4124-B66E-FD79F77579E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slow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8F360DF4-D4F1-47D7-8938-F03FEEE93228}" type="datetimeFigureOut">
              <a:rPr lang="ru-RU" smtClean="0"/>
              <a:pPr>
                <a:defRPr/>
              </a:pPr>
              <a:t>04.07.2018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CA8FAD2C-CA66-462A-99C2-ACCEDD34AE2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31D5FB8C-F189-47B7-B44E-50C9DA453FEC}" type="datetimeFigureOut">
              <a:rPr lang="ru-RU" smtClean="0"/>
              <a:pPr>
                <a:defRPr/>
              </a:pPr>
              <a:t>04.07.2018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572860D0-F3E2-4915-BEA9-99E170A0930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slow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>
              <a:defRPr/>
            </a:pPr>
            <a:fld id="{E22DC235-B492-4DA6-A993-11BFFCCD9907}" type="datetimeFigureOut">
              <a:rPr lang="ru-RU" smtClean="0"/>
              <a:pPr>
                <a:defRPr/>
              </a:pPr>
              <a:t>04.07.2018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fld id="{1C808D31-B438-48F2-BA25-910D37A4BB9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5" r:id="rId1"/>
    <p:sldLayoutId id="2147483906" r:id="rId2"/>
    <p:sldLayoutId id="2147483907" r:id="rId3"/>
    <p:sldLayoutId id="2147483908" r:id="rId4"/>
    <p:sldLayoutId id="2147483909" r:id="rId5"/>
    <p:sldLayoutId id="2147483910" r:id="rId6"/>
    <p:sldLayoutId id="2147483911" r:id="rId7"/>
    <p:sldLayoutId id="2147483912" r:id="rId8"/>
    <p:sldLayoutId id="2147483913" r:id="rId9"/>
    <p:sldLayoutId id="2147483914" r:id="rId10"/>
    <p:sldLayoutId id="2147483915" r:id="rId11"/>
  </p:sldLayoutIdLst>
  <p:transition spd="slow">
    <p:wipe dir="r"/>
  </p:transition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7" Type="http://schemas.microsoft.com/office/2007/relationships/hdphoto" Target="../media/hdphoto11.wdp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7" Type="http://schemas.openxmlformats.org/officeDocument/2006/relationships/image" Target="../media/image49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microsoft.com/office/2007/relationships/hdphoto" Target="../media/hdphoto1.wdp"/><Relationship Id="rId7" Type="http://schemas.openxmlformats.org/officeDocument/2006/relationships/image" Target="../media/image13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jpeg"/><Relationship Id="rId5" Type="http://schemas.microsoft.com/office/2007/relationships/hdphoto" Target="../media/hdphoto2.wdp"/><Relationship Id="rId4" Type="http://schemas.openxmlformats.org/officeDocument/2006/relationships/image" Target="../media/image11.jpeg"/><Relationship Id="rId9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.jpeg"/><Relationship Id="rId4" Type="http://schemas.microsoft.com/office/2007/relationships/hdphoto" Target="../media/hdphoto4.wdp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microsoft.com/office/2007/relationships/hdphoto" Target="../media/hdphoto5.wdp"/><Relationship Id="rId7" Type="http://schemas.microsoft.com/office/2007/relationships/hdphoto" Target="../media/hdphoto7.wdp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jpeg"/><Relationship Id="rId5" Type="http://schemas.microsoft.com/office/2007/relationships/hdphoto" Target="../media/hdphoto6.wdp"/><Relationship Id="rId4" Type="http://schemas.openxmlformats.org/officeDocument/2006/relationships/image" Target="../media/image20.jpeg"/><Relationship Id="rId9" Type="http://schemas.microsoft.com/office/2007/relationships/hdphoto" Target="../media/hdphoto8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5" Type="http://schemas.microsoft.com/office/2007/relationships/hdphoto" Target="../media/hdphoto9.wdp"/><Relationship Id="rId4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7.jpeg"/><Relationship Id="rId7" Type="http://schemas.openxmlformats.org/officeDocument/2006/relationships/image" Target="../media/image30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jpeg"/><Relationship Id="rId5" Type="http://schemas.microsoft.com/office/2007/relationships/hdphoto" Target="../media/hdphoto10.wdp"/><Relationship Id="rId4" Type="http://schemas.openxmlformats.org/officeDocument/2006/relationships/image" Target="../media/image28.jpeg"/><Relationship Id="rId9" Type="http://schemas.openxmlformats.org/officeDocument/2006/relationships/image" Target="../media/image3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9632" y="1779086"/>
            <a:ext cx="6972102" cy="785818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5500" b="1" dirty="0" smtClean="0">
                <a:solidFill>
                  <a:srgbClr val="C00000"/>
                </a:solidFill>
              </a:rPr>
              <a:t>ВМЕСТЕ МЫ – СИЛА!</a:t>
            </a:r>
            <a:endParaRPr lang="ru-RU" sz="5500" b="1" dirty="0">
              <a:solidFill>
                <a:srgbClr val="C00000"/>
              </a:solidFill>
            </a:endParaRPr>
          </a:p>
        </p:txBody>
      </p:sp>
      <p:sp>
        <p:nvSpPr>
          <p:cNvPr id="1331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11760" y="266353"/>
            <a:ext cx="6552728" cy="714375"/>
          </a:xfrm>
        </p:spPr>
        <p:txBody>
          <a:bodyPr>
            <a:noAutofit/>
          </a:bodyPr>
          <a:lstStyle/>
          <a:p>
            <a:pPr algn="ctr">
              <a:spcBef>
                <a:spcPts val="0"/>
              </a:spcBef>
            </a:pPr>
            <a:r>
              <a:rPr lang="ru-RU" sz="2200" b="1" dirty="0" smtClean="0"/>
              <a:t>Бюджетное учреждение здравоохранения </a:t>
            </a:r>
            <a:endParaRPr lang="en-US" sz="2200" b="1" dirty="0" smtClean="0"/>
          </a:p>
          <a:p>
            <a:pPr algn="ctr">
              <a:spcBef>
                <a:spcPts val="0"/>
              </a:spcBef>
            </a:pPr>
            <a:r>
              <a:rPr lang="ru-RU" sz="2200" b="1" dirty="0" smtClean="0"/>
              <a:t>Омской </a:t>
            </a:r>
            <a:r>
              <a:rPr lang="ru-RU" sz="2200" b="1" dirty="0" smtClean="0"/>
              <a:t>области «Нововаршавская центральная районная больница»</a:t>
            </a:r>
          </a:p>
        </p:txBody>
      </p:sp>
      <p:pic>
        <p:nvPicPr>
          <p:cNvPr id="7" name="Picture 9" descr="ОПСА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01565" y="116632"/>
            <a:ext cx="866179" cy="1211714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8" name="Рисунок 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7429" y="176818"/>
            <a:ext cx="1154926" cy="1151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F:\Загрузки\Нововаршавская ЦРБ - открыть страничку\1. Нововаршавская ЦРБ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557735"/>
            <a:ext cx="6122293" cy="40815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854" y="227512"/>
            <a:ext cx="8329642" cy="537192"/>
          </a:xfrm>
        </p:spPr>
        <p:txBody>
          <a:bodyPr anchor="b">
            <a:noAutofit/>
          </a:bodyPr>
          <a:lstStyle/>
          <a:p>
            <a:pPr algn="ctr"/>
            <a:r>
              <a:rPr lang="ru-RU" sz="3800" b="1" dirty="0" smtClean="0">
                <a:solidFill>
                  <a:srgbClr val="C00000"/>
                </a:solidFill>
              </a:rPr>
              <a:t>Рабочие моменты</a:t>
            </a:r>
            <a:endParaRPr lang="ru-RU" sz="3800" b="1" dirty="0">
              <a:solidFill>
                <a:srgbClr val="C00000"/>
              </a:solidFill>
            </a:endParaRPr>
          </a:p>
        </p:txBody>
      </p:sp>
      <p:pic>
        <p:nvPicPr>
          <p:cNvPr id="18434" name="Picture 2" descr="F:\трудовые будни\DSCN1760.JPG"/>
          <p:cNvPicPr>
            <a:picLocks noChangeAspect="1" noChangeArrowheads="1"/>
          </p:cNvPicPr>
          <p:nvPr/>
        </p:nvPicPr>
        <p:blipFill rotWithShape="1">
          <a:blip r:embed="rId2" cstate="print"/>
          <a:srcRect t="13903"/>
          <a:stretch/>
        </p:blipFill>
        <p:spPr bwMode="auto">
          <a:xfrm>
            <a:off x="1187624" y="980728"/>
            <a:ext cx="3075617" cy="20028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435" name="Picture 3" descr="F:\трудовые будни\DSCN1757.JPG"/>
          <p:cNvPicPr>
            <a:picLocks noChangeAspect="1" noChangeArrowheads="1"/>
          </p:cNvPicPr>
          <p:nvPr/>
        </p:nvPicPr>
        <p:blipFill rotWithShape="1">
          <a:blip r:embed="rId3"/>
          <a:srcRect t="10325"/>
          <a:stretch/>
        </p:blipFill>
        <p:spPr bwMode="auto">
          <a:xfrm>
            <a:off x="5654815" y="1052736"/>
            <a:ext cx="3309673" cy="21408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436" name="Picture 4" descr="F:\трудовые будни\DSCN1741.JPG"/>
          <p:cNvPicPr>
            <a:picLocks noChangeAspect="1" noChangeArrowheads="1"/>
          </p:cNvPicPr>
          <p:nvPr/>
        </p:nvPicPr>
        <p:blipFill rotWithShape="1">
          <a:blip r:embed="rId4"/>
          <a:srcRect r="3966"/>
          <a:stretch/>
        </p:blipFill>
        <p:spPr bwMode="auto">
          <a:xfrm>
            <a:off x="1187624" y="4583390"/>
            <a:ext cx="2893326" cy="20859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438" name="Picture 6" descr="F:\комитеты\P101059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52120" y="4487938"/>
            <a:ext cx="3312368" cy="21568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437" name="Picture 5" descr="F:\трудовые будни\DSCN1753.JP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635896" y="2357438"/>
            <a:ext cx="2505125" cy="31877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7234" y="-27384"/>
            <a:ext cx="8186766" cy="822944"/>
          </a:xfrm>
        </p:spPr>
        <p:txBody>
          <a:bodyPr anchor="b">
            <a:noAutofit/>
          </a:bodyPr>
          <a:lstStyle/>
          <a:p>
            <a:pPr algn="ctr"/>
            <a:r>
              <a:rPr lang="ru-RU" sz="3800" b="1" dirty="0">
                <a:solidFill>
                  <a:srgbClr val="C00000"/>
                </a:solidFill>
              </a:rPr>
              <a:t>Работа с молодыми </a:t>
            </a:r>
            <a:r>
              <a:rPr lang="ru-RU" sz="3800" b="1" dirty="0" smtClean="0">
                <a:solidFill>
                  <a:srgbClr val="C00000"/>
                </a:solidFill>
              </a:rPr>
              <a:t>специалистами</a:t>
            </a:r>
            <a:endParaRPr lang="ru-RU" sz="3800" b="1" dirty="0">
              <a:solidFill>
                <a:srgbClr val="C00000"/>
              </a:solidFill>
            </a:endParaRPr>
          </a:p>
        </p:txBody>
      </p:sp>
      <p:pic>
        <p:nvPicPr>
          <p:cNvPr id="16386" name="Picture 2" descr="F:\молодые специалисты\DSC0201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13371" y="908720"/>
            <a:ext cx="5058829" cy="27966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387" name="Picture 3" descr="F:\молодые специалисты\DSC0201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50867" y="3944680"/>
            <a:ext cx="5405509" cy="27966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390" name="Picture 6" descr="C:\Users\User\Desktop\новые фото\Посвящение в профессию молодого специалист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04248" y="971649"/>
            <a:ext cx="1830255" cy="27453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8099844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329642" cy="642918"/>
          </a:xfrm>
        </p:spPr>
        <p:txBody>
          <a:bodyPr anchor="b">
            <a:noAutofit/>
          </a:bodyPr>
          <a:lstStyle/>
          <a:p>
            <a:pPr algn="ctr"/>
            <a:r>
              <a:rPr lang="ru-RU" sz="3800" b="1" dirty="0" smtClean="0">
                <a:solidFill>
                  <a:srgbClr val="C00000"/>
                </a:solidFill>
              </a:rPr>
              <a:t>Наши ветераны</a:t>
            </a:r>
            <a:endParaRPr lang="ru-RU" sz="3800" b="1" dirty="0">
              <a:solidFill>
                <a:srgbClr val="C00000"/>
              </a:solidFill>
            </a:endParaRPr>
          </a:p>
        </p:txBody>
      </p:sp>
      <p:pic>
        <p:nvPicPr>
          <p:cNvPr id="21506" name="Picture 2" descr="F:\ветераны\S7002177.JPG"/>
          <p:cNvPicPr>
            <a:picLocks noChangeAspect="1" noChangeArrowheads="1"/>
          </p:cNvPicPr>
          <p:nvPr/>
        </p:nvPicPr>
        <p:blipFill>
          <a:blip r:embed="rId2"/>
          <a:srcRect l="9091" t="14286" r="9091" b="11428"/>
          <a:stretch>
            <a:fillRect/>
          </a:stretch>
        </p:blipFill>
        <p:spPr bwMode="auto">
          <a:xfrm>
            <a:off x="1199045" y="764704"/>
            <a:ext cx="3084923" cy="19477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507" name="Picture 3" descr="F:\ветераны\Изображение 125.jpg"/>
          <p:cNvPicPr>
            <a:picLocks noChangeAspect="1" noChangeArrowheads="1"/>
          </p:cNvPicPr>
          <p:nvPr/>
        </p:nvPicPr>
        <p:blipFill rotWithShape="1">
          <a:blip r:embed="rId3" cstate="print"/>
          <a:srcRect t="2871"/>
          <a:stretch/>
        </p:blipFill>
        <p:spPr bwMode="auto">
          <a:xfrm>
            <a:off x="5599770" y="764704"/>
            <a:ext cx="3329922" cy="19527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509" name="Picture 5" descr="F:\ветераны\Изображение 335.jpg"/>
          <p:cNvPicPr>
            <a:picLocks noChangeAspect="1" noChangeArrowheads="1"/>
          </p:cNvPicPr>
          <p:nvPr/>
        </p:nvPicPr>
        <p:blipFill rotWithShape="1">
          <a:blip r:embed="rId4"/>
          <a:srcRect t="2755"/>
          <a:stretch/>
        </p:blipFill>
        <p:spPr bwMode="auto">
          <a:xfrm>
            <a:off x="5709840" y="4725144"/>
            <a:ext cx="3204265" cy="2016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511" name="Picture 7" descr="D:\Мои документы\фото для сайта\ветераны\DSC04748.JPG"/>
          <p:cNvPicPr>
            <a:picLocks noChangeAspect="1" noChangeArrowheads="1"/>
          </p:cNvPicPr>
          <p:nvPr/>
        </p:nvPicPr>
        <p:blipFill rotWithShape="1">
          <a:blip r:embed="rId5" cstate="print"/>
          <a:srcRect t="3471"/>
          <a:stretch/>
        </p:blipFill>
        <p:spPr bwMode="auto">
          <a:xfrm>
            <a:off x="1199045" y="4725144"/>
            <a:ext cx="3111418" cy="20022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512" name="Picture 8" descr="C:\Users\User\Desktop\новые фото\Чествование медицинских сестер-ветеранов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36494" y="2857685"/>
            <a:ext cx="3063898" cy="17234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513" name="Picture 9" descr="D:\Мои документы\фото для сайта\фотки для\IMG_8509.JPG"/>
          <p:cNvPicPr>
            <a:picLocks noChangeAspect="1" noChangeArrowheads="1"/>
          </p:cNvPicPr>
          <p:nvPr/>
        </p:nvPicPr>
        <p:blipFill rotWithShape="1">
          <a:blip r:embed="rId7" cstate="print"/>
          <a:srcRect l="9524" t="17603" r="15628" b="10715"/>
          <a:stretch/>
        </p:blipFill>
        <p:spPr bwMode="auto">
          <a:xfrm>
            <a:off x="1691680" y="2835043"/>
            <a:ext cx="3033982" cy="17223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-99392"/>
            <a:ext cx="7776864" cy="822944"/>
          </a:xfrm>
        </p:spPr>
        <p:txBody>
          <a:bodyPr anchor="b">
            <a:noAutofit/>
          </a:bodyPr>
          <a:lstStyle/>
          <a:p>
            <a:pPr algn="ctr"/>
            <a:r>
              <a:rPr lang="ru-RU" sz="3800" b="1" dirty="0" smtClean="0">
                <a:solidFill>
                  <a:srgbClr val="C00000"/>
                </a:solidFill>
              </a:rPr>
              <a:t>И не только рабочие моменты…</a:t>
            </a:r>
            <a:endParaRPr lang="ru-RU" sz="3800" b="1" dirty="0">
              <a:solidFill>
                <a:srgbClr val="C00000"/>
              </a:solidFill>
            </a:endParaRPr>
          </a:p>
        </p:txBody>
      </p:sp>
      <p:pic>
        <p:nvPicPr>
          <p:cNvPr id="23555" name="Picture 3" descr="F:\09 стр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7624" y="1052736"/>
            <a:ext cx="3786188" cy="5207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 descr="D:\Мои документы\ФОТО ВСЕ\День медицинского работника 2018\DSC047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2276872"/>
            <a:ext cx="3859215" cy="25728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Прямоугольник 2"/>
          <p:cNvSpPr>
            <a:spLocks noChangeArrowheads="1"/>
          </p:cNvSpPr>
          <p:nvPr/>
        </p:nvSpPr>
        <p:spPr bwMode="auto">
          <a:xfrm>
            <a:off x="1112818" y="5445224"/>
            <a:ext cx="8031182" cy="1224136"/>
          </a:xfrm>
          <a:prstGeom prst="rect">
            <a:avLst/>
          </a:prstGeom>
        </p:spPr>
        <p:txBody>
          <a:bodyPr tIns="0">
            <a:noAutofit/>
          </a:bodyPr>
          <a:lstStyle/>
          <a:p>
            <a:pPr marL="27432" algn="ctr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None/>
            </a:pPr>
            <a:r>
              <a:rPr lang="ru-RU" sz="2600" b="1" dirty="0">
                <a:solidFill>
                  <a:schemeClr val="tx2">
                    <a:shade val="30000"/>
                    <a:satMod val="1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Где нет общности интересов, там не может быть единства целей, не говоря уже о единстве </a:t>
            </a:r>
            <a:r>
              <a:rPr lang="ru-RU" sz="2600" b="1" dirty="0" smtClean="0">
                <a:solidFill>
                  <a:schemeClr val="tx2">
                    <a:shade val="30000"/>
                    <a:satMod val="1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действий</a:t>
            </a:r>
            <a:r>
              <a:rPr lang="ru-RU" sz="2600" b="1" dirty="0">
                <a:solidFill>
                  <a:schemeClr val="tx2">
                    <a:shade val="30000"/>
                    <a:satMod val="1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600" b="1" dirty="0" smtClean="0">
                <a:solidFill>
                  <a:schemeClr val="tx2">
                    <a:shade val="30000"/>
                    <a:satMod val="1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(Фридрих Энгельс)</a:t>
            </a:r>
            <a:endParaRPr lang="ru-RU" sz="2600" b="1" dirty="0">
              <a:solidFill>
                <a:schemeClr val="tx2">
                  <a:shade val="30000"/>
                  <a:satMod val="1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9" descr="ОПСА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36954" y="116632"/>
            <a:ext cx="866179" cy="1211714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4" name="Рисунок 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2818" y="176818"/>
            <a:ext cx="1154926" cy="1151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203133" y="273070"/>
            <a:ext cx="5833363" cy="851674"/>
          </a:xfrm>
        </p:spPr>
        <p:txBody>
          <a:bodyPr anchor="b">
            <a:noAutofit/>
          </a:bodyPr>
          <a:lstStyle/>
          <a:p>
            <a:pPr algn="ctr"/>
            <a:r>
              <a:rPr lang="ru-RU" sz="5000" b="1" dirty="0" smtClean="0">
                <a:solidFill>
                  <a:srgbClr val="C00000"/>
                </a:solidFill>
              </a:rPr>
              <a:t>Вместе мы – сила!</a:t>
            </a:r>
            <a:endParaRPr lang="ru-RU" sz="5000" b="1" dirty="0">
              <a:solidFill>
                <a:srgbClr val="C00000"/>
              </a:solidFill>
            </a:endParaRPr>
          </a:p>
        </p:txBody>
      </p:sp>
      <p:pic>
        <p:nvPicPr>
          <p:cNvPr id="6" name="Picture 10" descr="C:\Users\User\Desktop\Готово\Фото № 11. Общее фото коллектива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97124" y="1628800"/>
            <a:ext cx="6782309" cy="36076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0976" y="188640"/>
            <a:ext cx="8193024" cy="1008112"/>
          </a:xfrm>
        </p:spPr>
        <p:txBody>
          <a:bodyPr anchor="b">
            <a:noAutofit/>
          </a:bodyPr>
          <a:lstStyle/>
          <a:p>
            <a:pPr algn="ctr"/>
            <a:r>
              <a:rPr lang="ru-RU" sz="3800" b="1" dirty="0">
                <a:solidFill>
                  <a:srgbClr val="C00000"/>
                </a:solidFill>
              </a:rPr>
              <a:t>И</a:t>
            </a:r>
            <a:r>
              <a:rPr lang="ru-RU" sz="3800" b="1" dirty="0" smtClean="0">
                <a:solidFill>
                  <a:srgbClr val="C00000"/>
                </a:solidFill>
              </a:rPr>
              <a:t>з истории: </a:t>
            </a:r>
            <a:r>
              <a:rPr lang="ru-RU" sz="3800" b="1" dirty="0">
                <a:solidFill>
                  <a:srgbClr val="C00000"/>
                </a:solidFill>
              </a:rPr>
              <a:t>руководители сестринского </a:t>
            </a:r>
            <a:r>
              <a:rPr lang="ru-RU" sz="3800" b="1" dirty="0" smtClean="0">
                <a:solidFill>
                  <a:srgbClr val="C00000"/>
                </a:solidFill>
              </a:rPr>
              <a:t>коллектива</a:t>
            </a:r>
            <a:endParaRPr lang="ru-RU" sz="3800" b="1" dirty="0">
              <a:solidFill>
                <a:srgbClr val="C00000"/>
              </a:solidFill>
            </a:endParaRPr>
          </a:p>
        </p:txBody>
      </p:sp>
      <p:pic>
        <p:nvPicPr>
          <p:cNvPr id="14338" name="Picture 3" descr="F:\ФОТО ДЛЯ КНИГИ\Фото№2.JPG"/>
          <p:cNvPicPr>
            <a:picLocks noChangeAspect="1" noChangeArrowheads="1"/>
          </p:cNvPicPr>
          <p:nvPr/>
        </p:nvPicPr>
        <p:blipFill>
          <a:blip r:embed="rId2"/>
          <a:srcRect t="15604"/>
          <a:stretch>
            <a:fillRect/>
          </a:stretch>
        </p:blipFill>
        <p:spPr bwMode="auto">
          <a:xfrm>
            <a:off x="4181028" y="1328365"/>
            <a:ext cx="1687116" cy="22776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339" name="Picture 4" descr="F:\ФОТО ДЛЯ КНИГИ\Фото№3.JPG"/>
          <p:cNvPicPr>
            <a:picLocks noChangeAspect="1" noChangeArrowheads="1"/>
          </p:cNvPicPr>
          <p:nvPr/>
        </p:nvPicPr>
        <p:blipFill>
          <a:blip r:embed="rId3" cstate="print"/>
          <a:srcRect l="8333" t="20000"/>
          <a:stretch>
            <a:fillRect/>
          </a:stretch>
        </p:blipFill>
        <p:spPr bwMode="auto">
          <a:xfrm>
            <a:off x="7017525" y="1340200"/>
            <a:ext cx="1481024" cy="22553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340" name="Picture 5" descr="F:\ФОТО ДЛЯ КНИГИ\DSC09408.JPG"/>
          <p:cNvPicPr>
            <a:picLocks noChangeAspect="1" noChangeArrowheads="1"/>
          </p:cNvPicPr>
          <p:nvPr/>
        </p:nvPicPr>
        <p:blipFill>
          <a:blip r:embed="rId4"/>
          <a:srcRect t="21844"/>
          <a:stretch>
            <a:fillRect/>
          </a:stretch>
        </p:blipFill>
        <p:spPr bwMode="auto">
          <a:xfrm>
            <a:off x="1650479" y="4669110"/>
            <a:ext cx="1428750" cy="2000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341" name="Picture 2" descr="F:\ФОТО ДЛЯ КНИГИ\Фото№1.JPG"/>
          <p:cNvPicPr>
            <a:picLocks noChangeAspect="1" noChangeArrowheads="1"/>
          </p:cNvPicPr>
          <p:nvPr/>
        </p:nvPicPr>
        <p:blipFill>
          <a:blip r:embed="rId5"/>
          <a:srcRect t="16643"/>
          <a:stretch>
            <a:fillRect/>
          </a:stretch>
        </p:blipFill>
        <p:spPr bwMode="auto">
          <a:xfrm>
            <a:off x="1691680" y="1320353"/>
            <a:ext cx="1481137" cy="22526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342" name="Прямоугольник 6"/>
          <p:cNvSpPr>
            <a:spLocks noChangeArrowheads="1"/>
          </p:cNvSpPr>
          <p:nvPr/>
        </p:nvSpPr>
        <p:spPr bwMode="auto">
          <a:xfrm>
            <a:off x="1331640" y="3645024"/>
            <a:ext cx="2247777" cy="710129"/>
          </a:xfrm>
          <a:prstGeom prst="rect">
            <a:avLst/>
          </a:prstGeom>
        </p:spPr>
        <p:txBody>
          <a:bodyPr tIns="0">
            <a:noAutofit/>
          </a:bodyPr>
          <a:lstStyle/>
          <a:p>
            <a:pPr marL="27432" algn="ctr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None/>
            </a:pPr>
            <a:r>
              <a:rPr lang="ru-RU" sz="1600" b="1" dirty="0">
                <a:solidFill>
                  <a:schemeClr val="tx2">
                    <a:shade val="30000"/>
                    <a:satMod val="1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1989 </a:t>
            </a:r>
            <a:r>
              <a:rPr lang="ru-RU" sz="1600" b="1" dirty="0">
                <a:solidFill>
                  <a:schemeClr val="tx2">
                    <a:shade val="30000"/>
                    <a:satMod val="1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1990 </a:t>
            </a:r>
            <a:r>
              <a:rPr lang="ru-RU" sz="1600" b="1" dirty="0">
                <a:solidFill>
                  <a:schemeClr val="tx2">
                    <a:shade val="30000"/>
                    <a:satMod val="1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гг.</a:t>
            </a:r>
            <a:endParaRPr lang="ru-RU" sz="1600" b="1" dirty="0">
              <a:solidFill>
                <a:schemeClr val="tx2">
                  <a:shade val="30000"/>
                  <a:satMod val="1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7432" algn="ctr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None/>
            </a:pPr>
            <a:r>
              <a:rPr lang="ru-RU" sz="1600" b="1" dirty="0">
                <a:solidFill>
                  <a:schemeClr val="tx2">
                    <a:shade val="30000"/>
                    <a:satMod val="1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Светлана Павловна </a:t>
            </a:r>
            <a:br>
              <a:rPr lang="ru-RU" sz="1600" b="1" dirty="0">
                <a:solidFill>
                  <a:schemeClr val="tx2">
                    <a:shade val="30000"/>
                    <a:satMod val="1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b="1" dirty="0" err="1">
                <a:solidFill>
                  <a:schemeClr val="tx2">
                    <a:shade val="30000"/>
                    <a:satMod val="1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Мирошникова</a:t>
            </a:r>
            <a:r>
              <a:rPr lang="ru-RU" sz="1600" b="1" dirty="0">
                <a:solidFill>
                  <a:schemeClr val="tx2">
                    <a:shade val="30000"/>
                    <a:satMod val="1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4343" name="Прямоугольник 7"/>
          <p:cNvSpPr>
            <a:spLocks noChangeArrowheads="1"/>
          </p:cNvSpPr>
          <p:nvPr/>
        </p:nvSpPr>
        <p:spPr bwMode="auto">
          <a:xfrm>
            <a:off x="3851920" y="3717032"/>
            <a:ext cx="2221417" cy="1077218"/>
          </a:xfrm>
          <a:prstGeom prst="rect">
            <a:avLst/>
          </a:prstGeom>
        </p:spPr>
        <p:txBody>
          <a:bodyPr tIns="0">
            <a:noAutofit/>
          </a:bodyPr>
          <a:lstStyle/>
          <a:p>
            <a:pPr marL="27432" algn="ctr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None/>
            </a:pPr>
            <a:r>
              <a:rPr lang="ru-RU" sz="1600" b="1" dirty="0">
                <a:solidFill>
                  <a:schemeClr val="tx2">
                    <a:shade val="30000"/>
                    <a:satMod val="1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1990 – 1992 гг.</a:t>
            </a:r>
            <a:endParaRPr lang="ru-RU" sz="1600" b="1" dirty="0">
              <a:solidFill>
                <a:schemeClr val="tx2">
                  <a:shade val="30000"/>
                  <a:satMod val="1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7432" algn="ctr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None/>
            </a:pPr>
            <a:r>
              <a:rPr lang="ru-RU" sz="1600" b="1" dirty="0">
                <a:solidFill>
                  <a:schemeClr val="tx2">
                    <a:shade val="30000"/>
                    <a:satMod val="1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Берта Романовна </a:t>
            </a:r>
          </a:p>
          <a:p>
            <a:pPr marL="27432" algn="ctr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None/>
            </a:pPr>
            <a:r>
              <a:rPr lang="ru-RU" sz="1600" b="1" dirty="0" err="1">
                <a:solidFill>
                  <a:schemeClr val="tx2">
                    <a:shade val="30000"/>
                    <a:satMod val="1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Шенер</a:t>
            </a:r>
            <a:endParaRPr lang="ru-RU" sz="1600" b="1" dirty="0">
              <a:solidFill>
                <a:schemeClr val="tx2">
                  <a:shade val="30000"/>
                  <a:satMod val="1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344" name="Прямоугольник 8"/>
          <p:cNvSpPr>
            <a:spLocks noChangeArrowheads="1"/>
          </p:cNvSpPr>
          <p:nvPr/>
        </p:nvSpPr>
        <p:spPr bwMode="auto">
          <a:xfrm>
            <a:off x="6603057" y="3719934"/>
            <a:ext cx="2289423" cy="1077218"/>
          </a:xfrm>
          <a:prstGeom prst="rect">
            <a:avLst/>
          </a:prstGeom>
        </p:spPr>
        <p:txBody>
          <a:bodyPr tIns="0">
            <a:noAutofit/>
          </a:bodyPr>
          <a:lstStyle/>
          <a:p>
            <a:pPr marL="27432" algn="ctr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None/>
            </a:pPr>
            <a:r>
              <a:rPr lang="ru-RU" sz="1600" b="1" dirty="0">
                <a:solidFill>
                  <a:schemeClr val="tx2">
                    <a:shade val="30000"/>
                    <a:satMod val="1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1992 – 2005 гг.</a:t>
            </a:r>
            <a:endParaRPr lang="ru-RU" sz="1600" b="1" dirty="0">
              <a:solidFill>
                <a:schemeClr val="tx2">
                  <a:shade val="30000"/>
                  <a:satMod val="1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7432" algn="ctr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None/>
            </a:pPr>
            <a:r>
              <a:rPr lang="ru-RU" sz="1600" b="1" dirty="0">
                <a:solidFill>
                  <a:schemeClr val="tx2">
                    <a:shade val="30000"/>
                    <a:satMod val="1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Ирина  Васильевна</a:t>
            </a:r>
          </a:p>
          <a:p>
            <a:pPr marL="27432" algn="ctr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None/>
            </a:pPr>
            <a:r>
              <a:rPr lang="ru-RU" sz="1600" b="1" dirty="0">
                <a:solidFill>
                  <a:schemeClr val="tx2">
                    <a:shade val="30000"/>
                    <a:satMod val="1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b="1" dirty="0" err="1">
                <a:solidFill>
                  <a:schemeClr val="tx2">
                    <a:shade val="30000"/>
                    <a:satMod val="1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Календарева</a:t>
            </a:r>
            <a:r>
              <a:rPr lang="ru-RU" sz="1600" b="1" dirty="0">
                <a:solidFill>
                  <a:schemeClr val="tx2">
                    <a:shade val="30000"/>
                    <a:satMod val="1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4345" name="Прямоугольник 10"/>
          <p:cNvSpPr>
            <a:spLocks noChangeArrowheads="1"/>
          </p:cNvSpPr>
          <p:nvPr/>
        </p:nvSpPr>
        <p:spPr bwMode="auto">
          <a:xfrm>
            <a:off x="2791197" y="5229200"/>
            <a:ext cx="2428875" cy="1077218"/>
          </a:xfrm>
          <a:prstGeom prst="rect">
            <a:avLst/>
          </a:prstGeom>
        </p:spPr>
        <p:txBody>
          <a:bodyPr tIns="0">
            <a:noAutofit/>
          </a:bodyPr>
          <a:lstStyle/>
          <a:p>
            <a:pPr marL="27432" algn="ctr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None/>
            </a:pPr>
            <a:r>
              <a:rPr lang="ru-RU" sz="1600" b="1" dirty="0">
                <a:solidFill>
                  <a:schemeClr val="tx2">
                    <a:shade val="30000"/>
                    <a:satMod val="1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2005 – 2017 гг. </a:t>
            </a:r>
            <a:endParaRPr lang="ru-RU" sz="1600" b="1" dirty="0">
              <a:solidFill>
                <a:schemeClr val="tx2">
                  <a:shade val="30000"/>
                  <a:satMod val="1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7432" algn="ctr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None/>
            </a:pPr>
            <a:r>
              <a:rPr lang="ru-RU" sz="1600" b="1" dirty="0">
                <a:solidFill>
                  <a:schemeClr val="tx2">
                    <a:shade val="30000"/>
                    <a:satMod val="1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Ольга Александровна </a:t>
            </a:r>
          </a:p>
          <a:p>
            <a:pPr marL="27432" algn="ctr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None/>
            </a:pPr>
            <a:r>
              <a:rPr lang="ru-RU" sz="1600" b="1" dirty="0" err="1">
                <a:solidFill>
                  <a:schemeClr val="tx2">
                    <a:shade val="30000"/>
                    <a:satMod val="1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Горячун</a:t>
            </a:r>
            <a:r>
              <a:rPr lang="ru-RU" sz="1600" b="1" dirty="0">
                <a:solidFill>
                  <a:schemeClr val="tx2">
                    <a:shade val="30000"/>
                    <a:satMod val="1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4348" name="Rectangle 12"/>
          <p:cNvSpPr>
            <a:spLocks noChangeArrowheads="1"/>
          </p:cNvSpPr>
          <p:nvPr/>
        </p:nvSpPr>
        <p:spPr bwMode="auto">
          <a:xfrm>
            <a:off x="6875784" y="5301208"/>
            <a:ext cx="1944688" cy="1077218"/>
          </a:xfrm>
          <a:prstGeom prst="rect">
            <a:avLst/>
          </a:prstGeom>
        </p:spPr>
        <p:txBody>
          <a:bodyPr tIns="0">
            <a:noAutofit/>
          </a:bodyPr>
          <a:lstStyle/>
          <a:p>
            <a:pPr marL="27432" algn="ctr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None/>
            </a:pPr>
            <a:r>
              <a:rPr lang="ru-RU" sz="1600" b="1" dirty="0">
                <a:solidFill>
                  <a:schemeClr val="tx2">
                    <a:shade val="30000"/>
                    <a:satMod val="1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 </a:t>
            </a:r>
            <a:r>
              <a:rPr lang="ru-RU" sz="1600" b="1" dirty="0">
                <a:solidFill>
                  <a:schemeClr val="tx2">
                    <a:shade val="30000"/>
                    <a:satMod val="1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2018 г .</a:t>
            </a:r>
            <a:endParaRPr lang="ru-RU" sz="1600" b="1" dirty="0">
              <a:solidFill>
                <a:schemeClr val="tx2">
                  <a:shade val="30000"/>
                  <a:satMod val="1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7432" algn="ctr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None/>
            </a:pPr>
            <a:r>
              <a:rPr lang="ru-RU" sz="1600" b="1" dirty="0">
                <a:solidFill>
                  <a:schemeClr val="tx2">
                    <a:shade val="30000"/>
                    <a:satMod val="1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Ирина Валерьевна Протасова</a:t>
            </a:r>
          </a:p>
        </p:txBody>
      </p:sp>
      <p:pic>
        <p:nvPicPr>
          <p:cNvPr id="14349" name="Picture 13" descr="C:\Users\User\Desktop\Готово\Фото № 6. Протасова И.В.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34487" y="4725144"/>
            <a:ext cx="1357321" cy="20359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5986" y="155504"/>
            <a:ext cx="8472518" cy="537192"/>
          </a:xfrm>
        </p:spPr>
        <p:txBody>
          <a:bodyPr anchor="b">
            <a:noAutofit/>
          </a:bodyPr>
          <a:lstStyle/>
          <a:p>
            <a:pPr algn="ctr"/>
            <a:r>
              <a:rPr lang="ru-RU" sz="3800" b="1" dirty="0">
                <a:solidFill>
                  <a:srgbClr val="C00000"/>
                </a:solidFill>
              </a:rPr>
              <a:t>Совет по сестринскому делу</a:t>
            </a:r>
            <a:endParaRPr lang="ru-RU" sz="3800" b="1" dirty="0">
              <a:solidFill>
                <a:srgbClr val="C00000"/>
              </a:solidFill>
            </a:endParaRPr>
          </a:p>
        </p:txBody>
      </p:sp>
      <p:pic>
        <p:nvPicPr>
          <p:cNvPr id="15362" name="Picture 2" descr="F:\совет сестер\P1010581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259632" y="692696"/>
            <a:ext cx="2857500" cy="19288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366" name="Picture 7" descr="F:\совет сестер\P101056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012160" y="764704"/>
            <a:ext cx="2962576" cy="19288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367" name="Прямоугольник 8"/>
          <p:cNvSpPr>
            <a:spLocks noChangeArrowheads="1"/>
          </p:cNvSpPr>
          <p:nvPr/>
        </p:nvSpPr>
        <p:spPr bwMode="auto">
          <a:xfrm>
            <a:off x="1036067" y="6156593"/>
            <a:ext cx="8072437" cy="584775"/>
          </a:xfrm>
          <a:prstGeom prst="rect">
            <a:avLst/>
          </a:prstGeom>
        </p:spPr>
        <p:txBody>
          <a:bodyPr tIns="0">
            <a:noAutofit/>
          </a:bodyPr>
          <a:lstStyle/>
          <a:p>
            <a:pPr marL="27432" algn="ctr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None/>
            </a:pPr>
            <a:r>
              <a:rPr lang="ru-RU" sz="2200" b="1" dirty="0">
                <a:solidFill>
                  <a:schemeClr val="tx2">
                    <a:shade val="30000"/>
                    <a:satMod val="1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одиночку мы так мало можем сделать.</a:t>
            </a:r>
          </a:p>
          <a:p>
            <a:pPr marL="27432" algn="ctr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None/>
            </a:pPr>
            <a:r>
              <a:rPr lang="ru-RU" sz="2200" b="1" dirty="0">
                <a:solidFill>
                  <a:schemeClr val="tx2">
                    <a:shade val="30000"/>
                    <a:satMod val="1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Вместе мы способны свернуть горы (Хелен </a:t>
            </a:r>
            <a:r>
              <a:rPr lang="ru-RU" sz="2200" b="1" dirty="0" err="1">
                <a:solidFill>
                  <a:schemeClr val="tx2">
                    <a:shade val="30000"/>
                    <a:satMod val="1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Келлер</a:t>
            </a:r>
            <a:r>
              <a:rPr lang="ru-RU" sz="2200" b="1" dirty="0">
                <a:solidFill>
                  <a:schemeClr val="tx2">
                    <a:shade val="30000"/>
                    <a:satMod val="1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10" name="Picture 5" descr="F:\совет сестер\DSC02069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142406" y="4158134"/>
            <a:ext cx="3357586" cy="19351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370" name="Picture 10" descr="C:\Users\User\Desktop\фото для сайта\совет сестер\DSC0218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57964" y="4235908"/>
            <a:ext cx="3078532" cy="18573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369" name="Picture 9" descr="C:\Users\User\Desktop\новые фото\Совет сестрер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l="13188" t="1366" r="3685" b="17706"/>
          <a:stretch/>
        </p:blipFill>
        <p:spPr bwMode="auto">
          <a:xfrm>
            <a:off x="3356421" y="2230671"/>
            <a:ext cx="3375819" cy="21910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0792" y="260648"/>
            <a:ext cx="8023207" cy="974309"/>
          </a:xfrm>
        </p:spPr>
        <p:txBody>
          <a:bodyPr anchor="b">
            <a:noAutofit/>
          </a:bodyPr>
          <a:lstStyle/>
          <a:p>
            <a:pPr algn="ctr"/>
            <a:r>
              <a:rPr lang="ru-RU" sz="3800" b="1" dirty="0" smtClean="0">
                <a:solidFill>
                  <a:srgbClr val="C00000"/>
                </a:solidFill>
              </a:rPr>
              <a:t>Членами ОПСА являются </a:t>
            </a:r>
            <a:br>
              <a:rPr lang="ru-RU" sz="3800" b="1" dirty="0" smtClean="0">
                <a:solidFill>
                  <a:srgbClr val="C00000"/>
                </a:solidFill>
              </a:rPr>
            </a:br>
            <a:r>
              <a:rPr lang="ru-RU" sz="3800" b="1" dirty="0" smtClean="0">
                <a:solidFill>
                  <a:srgbClr val="C00000"/>
                </a:solidFill>
              </a:rPr>
              <a:t>72% сестринского персонала ЦРБ</a:t>
            </a:r>
            <a:endParaRPr lang="ru-RU" sz="3800" b="1" dirty="0">
              <a:solidFill>
                <a:srgbClr val="C00000"/>
              </a:solidFill>
            </a:endParaRPr>
          </a:p>
        </p:txBody>
      </p:sp>
      <p:sp>
        <p:nvSpPr>
          <p:cNvPr id="17413" name="Прямоугольник 7"/>
          <p:cNvSpPr>
            <a:spLocks noChangeArrowheads="1"/>
          </p:cNvSpPr>
          <p:nvPr/>
        </p:nvSpPr>
        <p:spPr bwMode="auto">
          <a:xfrm>
            <a:off x="5220072" y="2204864"/>
            <a:ext cx="3707904" cy="769441"/>
          </a:xfrm>
          <a:prstGeom prst="rect">
            <a:avLst/>
          </a:prstGeom>
        </p:spPr>
        <p:txBody>
          <a:bodyPr tIns="0">
            <a:noAutofit/>
          </a:bodyPr>
          <a:lstStyle/>
          <a:p>
            <a:pPr marL="27432" algn="ctr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None/>
            </a:pPr>
            <a:r>
              <a:rPr lang="ru-RU" sz="2200" b="1" dirty="0">
                <a:solidFill>
                  <a:schemeClr val="tx2">
                    <a:shade val="30000"/>
                    <a:satMod val="1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Цепь прочна настолько, насколько прочно её самое слабое звено.</a:t>
            </a:r>
          </a:p>
        </p:txBody>
      </p:sp>
      <p:pic>
        <p:nvPicPr>
          <p:cNvPr id="17416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98513" y="1545382"/>
            <a:ext cx="3746498" cy="23288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418" name="Picture 10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t="11810"/>
          <a:stretch/>
        </p:blipFill>
        <p:spPr bwMode="auto">
          <a:xfrm>
            <a:off x="1187624" y="4077072"/>
            <a:ext cx="3746498" cy="22459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424" name="Picture 16" descr="D:\Мои документы\фото для сайта\фотки для\DSC0846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056" y="4077072"/>
            <a:ext cx="4000528" cy="22459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1120792" y="260648"/>
            <a:ext cx="8023207" cy="614269"/>
          </a:xfrm>
        </p:spPr>
        <p:txBody>
          <a:bodyPr anchor="b">
            <a:noAutofit/>
          </a:bodyPr>
          <a:lstStyle/>
          <a:p>
            <a:pPr algn="ctr"/>
            <a:r>
              <a:rPr lang="ru-RU" sz="4200" b="1" dirty="0" smtClean="0">
                <a:solidFill>
                  <a:srgbClr val="C00000"/>
                </a:solidFill>
              </a:rPr>
              <a:t>Информационный стенд</a:t>
            </a:r>
            <a:endParaRPr lang="ru-RU" sz="4200" b="1" dirty="0">
              <a:solidFill>
                <a:srgbClr val="C00000"/>
              </a:solidFill>
            </a:endParaRPr>
          </a:p>
        </p:txBody>
      </p:sp>
      <p:pic>
        <p:nvPicPr>
          <p:cNvPr id="2050" name="Picture 2" descr="F:\Загрузки\Нововаршавская ЦРБ - открыть страничку\3. Информацион-ный стенд Наша сестринская ассоциация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196751"/>
            <a:ext cx="7488832" cy="50705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0441994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84636"/>
            <a:ext cx="7242048" cy="680068"/>
          </a:xfrm>
        </p:spPr>
        <p:txBody>
          <a:bodyPr anchor="b">
            <a:noAutofit/>
          </a:bodyPr>
          <a:lstStyle/>
          <a:p>
            <a:pPr algn="ctr"/>
            <a:r>
              <a:rPr lang="ru-RU" sz="3800" b="1" dirty="0" smtClean="0">
                <a:solidFill>
                  <a:srgbClr val="C00000"/>
                </a:solidFill>
              </a:rPr>
              <a:t>Тренинг-курсы</a:t>
            </a:r>
            <a:endParaRPr lang="ru-RU" sz="3800" b="1" dirty="0">
              <a:solidFill>
                <a:srgbClr val="C00000"/>
              </a:solidFill>
            </a:endParaRPr>
          </a:p>
        </p:txBody>
      </p:sp>
      <p:pic>
        <p:nvPicPr>
          <p:cNvPr id="19462" name="Picture 6" descr="C:\Users\User\Desktop\фото для сайта\трудовые будни\DSC0407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t="7344" r="8173"/>
          <a:stretch/>
        </p:blipFill>
        <p:spPr bwMode="auto">
          <a:xfrm>
            <a:off x="5220072" y="3550127"/>
            <a:ext cx="3744416" cy="26041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463" name="Picture 7" descr="C:\Users\User\Desktop\фото для сайта\рабочие моменты\DSC0408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220072" y="856662"/>
            <a:ext cx="3750494" cy="25003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464" name="Picture 8" descr="C:\Users\User\Desktop\фото для сайта\рабочие моменты\DSC03986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l="2535" r="5226"/>
          <a:stretch/>
        </p:blipFill>
        <p:spPr bwMode="auto">
          <a:xfrm>
            <a:off x="1264119" y="836712"/>
            <a:ext cx="3739929" cy="25003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465" name="Picture 9" descr="D:\Мои документы\ФОТО ВСЕ\Павлоградка тренинг-курс 2018\DSC03823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264119" y="3583386"/>
            <a:ext cx="3713636" cy="25819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1080120" y="6314159"/>
            <a:ext cx="8100392" cy="427209"/>
          </a:xfrm>
          <a:prstGeom prst="rect">
            <a:avLst/>
          </a:prstGeom>
        </p:spPr>
        <p:txBody>
          <a:bodyPr tIns="0">
            <a:noAutofit/>
          </a:bodyPr>
          <a:lstStyle/>
          <a:p>
            <a:pPr marL="27432" algn="ctr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None/>
            </a:pPr>
            <a:r>
              <a:rPr lang="ru-RU" sz="1700" b="1" dirty="0">
                <a:solidFill>
                  <a:schemeClr val="tx2">
                    <a:shade val="30000"/>
                    <a:satMod val="1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Человек не может по настоящему усовершенствоваться, если не помогает усовершенствоваться </a:t>
            </a:r>
            <a:r>
              <a:rPr lang="ru-RU" sz="1700" b="1" dirty="0" smtClean="0">
                <a:solidFill>
                  <a:schemeClr val="tx2">
                    <a:shade val="30000"/>
                    <a:satMod val="1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другим</a:t>
            </a:r>
            <a:r>
              <a:rPr lang="ru-RU" sz="1700" b="1" dirty="0">
                <a:solidFill>
                  <a:schemeClr val="tx2">
                    <a:shade val="30000"/>
                    <a:satMod val="1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700" b="1" dirty="0" smtClean="0">
                <a:solidFill>
                  <a:schemeClr val="tx2">
                    <a:shade val="30000"/>
                    <a:satMod val="1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(Чарльз Диккенс)</a:t>
            </a:r>
            <a:endParaRPr lang="ru-RU" sz="1700" b="1" dirty="0">
              <a:solidFill>
                <a:schemeClr val="tx2">
                  <a:shade val="30000"/>
                  <a:satMod val="1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188640"/>
            <a:ext cx="7498080" cy="652616"/>
          </a:xfrm>
        </p:spPr>
        <p:txBody>
          <a:bodyPr anchor="b">
            <a:noAutofit/>
          </a:bodyPr>
          <a:lstStyle/>
          <a:p>
            <a:pPr algn="ctr"/>
            <a:r>
              <a:rPr lang="ru-RU" sz="3800" b="1" dirty="0" smtClean="0">
                <a:solidFill>
                  <a:srgbClr val="C00000"/>
                </a:solidFill>
              </a:rPr>
              <a:t>Мастер-классы</a:t>
            </a:r>
            <a:endParaRPr lang="ru-RU" sz="3800" b="1" dirty="0">
              <a:solidFill>
                <a:srgbClr val="C00000"/>
              </a:solidFill>
            </a:endParaRPr>
          </a:p>
        </p:txBody>
      </p:sp>
      <p:pic>
        <p:nvPicPr>
          <p:cNvPr id="3" name="Picture 2" descr="F:\Каскадный метод\DSC000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29441" y="1092625"/>
            <a:ext cx="3888431" cy="25717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3" descr="F:\Каскадный метод\DSC00083.jpg"/>
          <p:cNvPicPr>
            <a:picLocks noChangeAspect="1" noChangeArrowheads="1"/>
          </p:cNvPicPr>
          <p:nvPr/>
        </p:nvPicPr>
        <p:blipFill>
          <a:blip r:embed="rId3"/>
          <a:srcRect t="12821" r="20312" b="5127"/>
          <a:stretch>
            <a:fillRect/>
          </a:stretch>
        </p:blipFill>
        <p:spPr bwMode="auto">
          <a:xfrm>
            <a:off x="5472928" y="3933056"/>
            <a:ext cx="3491560" cy="24574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9698" name="Picture 2" descr="C:\Users\User\Desktop\фото для сайта\рабочие моменты\DSC0855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r="2076"/>
          <a:stretch/>
        </p:blipFill>
        <p:spPr bwMode="auto">
          <a:xfrm>
            <a:off x="1331640" y="3953498"/>
            <a:ext cx="3879931" cy="24278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5303928" y="1772816"/>
            <a:ext cx="3660560" cy="353943"/>
          </a:xfrm>
          <a:prstGeom prst="rect">
            <a:avLst/>
          </a:prstGeom>
        </p:spPr>
        <p:txBody>
          <a:bodyPr tIns="0">
            <a:noAutofit/>
          </a:bodyPr>
          <a:lstStyle/>
          <a:p>
            <a:pPr marL="27432" algn="ctr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None/>
            </a:pPr>
            <a:r>
              <a:rPr lang="ru-RU" sz="2400" b="1" dirty="0">
                <a:solidFill>
                  <a:schemeClr val="tx2">
                    <a:shade val="30000"/>
                    <a:satMod val="1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Усовершенствовать можно только самого себя (</a:t>
            </a:r>
            <a:r>
              <a:rPr lang="ru-RU" sz="2400" b="1" dirty="0" err="1">
                <a:solidFill>
                  <a:schemeClr val="tx2">
                    <a:shade val="30000"/>
                    <a:satMod val="1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Олдос</a:t>
            </a:r>
            <a:r>
              <a:rPr lang="ru-RU" sz="2400" b="1" dirty="0">
                <a:solidFill>
                  <a:schemeClr val="tx2">
                    <a:shade val="30000"/>
                    <a:satMod val="1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Хаксли)</a:t>
            </a:r>
            <a:endParaRPr lang="ru-RU" sz="2400" b="1" dirty="0">
              <a:solidFill>
                <a:schemeClr val="tx2">
                  <a:shade val="30000"/>
                  <a:satMod val="1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125760"/>
            <a:ext cx="7498080" cy="1143000"/>
          </a:xfrm>
        </p:spPr>
        <p:txBody>
          <a:bodyPr anchor="b">
            <a:noAutofit/>
          </a:bodyPr>
          <a:lstStyle/>
          <a:p>
            <a:pPr algn="ctr"/>
            <a:r>
              <a:rPr lang="ru-RU" sz="3800" b="1" dirty="0" smtClean="0">
                <a:solidFill>
                  <a:srgbClr val="C00000"/>
                </a:solidFill>
              </a:rPr>
              <a:t>Международный день медицинской сестры</a:t>
            </a:r>
            <a:endParaRPr lang="ru-RU" sz="3800" b="1" dirty="0">
              <a:solidFill>
                <a:srgbClr val="C00000"/>
              </a:solidFill>
            </a:endParaRPr>
          </a:p>
        </p:txBody>
      </p:sp>
      <p:pic>
        <p:nvPicPr>
          <p:cNvPr id="20484" name="Picture 2" descr="F:\день медика\Изображение 407.jpg"/>
          <p:cNvPicPr>
            <a:picLocks noChangeAspect="1" noChangeArrowheads="1"/>
          </p:cNvPicPr>
          <p:nvPr/>
        </p:nvPicPr>
        <p:blipFill>
          <a:blip r:embed="rId2" cstate="print"/>
          <a:srcRect l="4651" r="4651"/>
          <a:stretch>
            <a:fillRect/>
          </a:stretch>
        </p:blipFill>
        <p:spPr bwMode="auto">
          <a:xfrm>
            <a:off x="6444207" y="2175720"/>
            <a:ext cx="2573901" cy="15888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486" name="Picture 6" descr="D:\Мои документы\фото для сайта\день медика\DSCF2616.JPG"/>
          <p:cNvPicPr>
            <a:picLocks noChangeAspect="1" noChangeArrowheads="1"/>
          </p:cNvPicPr>
          <p:nvPr/>
        </p:nvPicPr>
        <p:blipFill rotWithShape="1">
          <a:blip r:embed="rId3" cstate="print"/>
          <a:srcRect l="12374"/>
          <a:stretch/>
        </p:blipFill>
        <p:spPr bwMode="auto">
          <a:xfrm>
            <a:off x="1115616" y="2140261"/>
            <a:ext cx="2448272" cy="15716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487" name="Picture 7" descr="D:\Мои документы\фото для сайта\день медика\DSC04678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r="482"/>
          <a:stretch/>
        </p:blipFill>
        <p:spPr bwMode="auto">
          <a:xfrm>
            <a:off x="3735831" y="3127542"/>
            <a:ext cx="2492353" cy="16696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488" name="Picture 8" descr="C:\Users\User\Desktop\новые фото\Празднование Международного дня медицинской сестры.jpg"/>
          <p:cNvPicPr>
            <a:picLocks noChangeAspect="1" noChangeArrowheads="1"/>
          </p:cNvPicPr>
          <p:nvPr/>
        </p:nvPicPr>
        <p:blipFill rotWithShape="1">
          <a:blip r:embed="rId6" cstate="print"/>
          <a:srcRect l="5611" t="10841" r="9855" b="16060"/>
          <a:stretch/>
        </p:blipFill>
        <p:spPr bwMode="auto">
          <a:xfrm>
            <a:off x="1115616" y="4293096"/>
            <a:ext cx="2468390" cy="15934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489" name="Picture 9" descr="D:\Мои документы\ФОТО ВСЕ\День медицинского работника 2018\DSC04831.JPG"/>
          <p:cNvPicPr>
            <a:picLocks noChangeAspect="1" noChangeArrowheads="1"/>
          </p:cNvPicPr>
          <p:nvPr/>
        </p:nvPicPr>
        <p:blipFill rotWithShape="1">
          <a:blip r:embed="rId7" cstate="print"/>
          <a:srcRect t="1714"/>
          <a:stretch/>
        </p:blipFill>
        <p:spPr bwMode="auto">
          <a:xfrm>
            <a:off x="6444208" y="4293096"/>
            <a:ext cx="2501893" cy="16393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490" name="Picture 10" descr="D:\Мои документы\ФОТО ВСЕ\День медицинского работника 2018\DSC04845.JPG"/>
          <p:cNvPicPr>
            <a:picLocks noChangeAspect="1" noChangeArrowheads="1"/>
          </p:cNvPicPr>
          <p:nvPr/>
        </p:nvPicPr>
        <p:blipFill rotWithShape="1">
          <a:blip r:embed="rId8" cstate="print"/>
          <a:srcRect l="4427" t="8561" b="218"/>
          <a:stretch/>
        </p:blipFill>
        <p:spPr bwMode="auto">
          <a:xfrm>
            <a:off x="3735831" y="5013176"/>
            <a:ext cx="2492353" cy="15859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491" name="Picture 11" descr="D:\Мои документы\ФОТО ВСЕ\День медицинского работника 2018\DSC04690.JPG"/>
          <p:cNvPicPr>
            <a:picLocks noChangeAspect="1" noChangeArrowheads="1"/>
          </p:cNvPicPr>
          <p:nvPr/>
        </p:nvPicPr>
        <p:blipFill rotWithShape="1">
          <a:blip r:embed="rId9" cstate="print"/>
          <a:srcRect l="8332" t="12318" r="1338" b="2932"/>
          <a:stretch/>
        </p:blipFill>
        <p:spPr bwMode="auto">
          <a:xfrm>
            <a:off x="3735831" y="1401639"/>
            <a:ext cx="2464611" cy="15415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7234" y="44624"/>
            <a:ext cx="8186766" cy="714380"/>
          </a:xfrm>
        </p:spPr>
        <p:txBody>
          <a:bodyPr anchor="b">
            <a:noAutofit/>
          </a:bodyPr>
          <a:lstStyle/>
          <a:p>
            <a:pPr algn="ctr"/>
            <a:r>
              <a:rPr lang="ru-RU" sz="3800" b="1" dirty="0" smtClean="0">
                <a:solidFill>
                  <a:srgbClr val="C00000"/>
                </a:solidFill>
              </a:rPr>
              <a:t>Участие в акциях</a:t>
            </a:r>
            <a:endParaRPr lang="ru-RU" sz="3800" b="1" dirty="0">
              <a:solidFill>
                <a:srgbClr val="C00000"/>
              </a:solidFill>
            </a:endParaRPr>
          </a:p>
        </p:txBody>
      </p:sp>
      <p:pic>
        <p:nvPicPr>
          <p:cNvPr id="22530" name="Picture 2" descr="F:\акции\Изображение 07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6056" y="1052736"/>
            <a:ext cx="3812028" cy="21442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531" name="Picture 4" descr="F:\акция груднон молоко\DSC0211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87624" y="2581695"/>
            <a:ext cx="3816424" cy="21434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532" name="Picture 5" descr="F:\акция груднон молоко\DSC0214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06293" y="4077072"/>
            <a:ext cx="3786187" cy="21971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08852414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489</TotalTime>
  <Words>152</Words>
  <Application>Microsoft Office PowerPoint</Application>
  <PresentationFormat>Экран (4:3)</PresentationFormat>
  <Paragraphs>35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Солнцестояние</vt:lpstr>
      <vt:lpstr>ВМЕСТЕ МЫ – СИЛА!</vt:lpstr>
      <vt:lpstr>Из истории: руководители сестринского коллектива</vt:lpstr>
      <vt:lpstr>Совет по сестринскому делу</vt:lpstr>
      <vt:lpstr>Членами ОПСА являются  72% сестринского персонала ЦРБ</vt:lpstr>
      <vt:lpstr>Информационный стенд</vt:lpstr>
      <vt:lpstr>Тренинг-курсы</vt:lpstr>
      <vt:lpstr>Мастер-классы</vt:lpstr>
      <vt:lpstr>Международный день медицинской сестры</vt:lpstr>
      <vt:lpstr>Участие в акциях</vt:lpstr>
      <vt:lpstr>Рабочие моменты</vt:lpstr>
      <vt:lpstr>Работа с молодыми специалистами</vt:lpstr>
      <vt:lpstr>Наши ветераны</vt:lpstr>
      <vt:lpstr>И не только рабочие моменты…</vt:lpstr>
      <vt:lpstr>Вместе мы – сила!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ВМЕСТЕ МЫ – СИЛА!</dc:title>
  <dc:creator>User</dc:creator>
  <cp:lastModifiedBy>Sveta</cp:lastModifiedBy>
  <cp:revision>53</cp:revision>
  <dcterms:created xsi:type="dcterms:W3CDTF">2017-08-21T06:58:00Z</dcterms:created>
  <dcterms:modified xsi:type="dcterms:W3CDTF">2018-07-04T17:03:54Z</dcterms:modified>
</cp:coreProperties>
</file>