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34"/>
  </p:notesMasterIdLst>
  <p:sldIdLst>
    <p:sldId id="281" r:id="rId2"/>
    <p:sldId id="372" r:id="rId3"/>
    <p:sldId id="283" r:id="rId4"/>
    <p:sldId id="282" r:id="rId5"/>
    <p:sldId id="284" r:id="rId6"/>
    <p:sldId id="393" r:id="rId7"/>
    <p:sldId id="285" r:id="rId8"/>
    <p:sldId id="377" r:id="rId9"/>
    <p:sldId id="381" r:id="rId10"/>
    <p:sldId id="378" r:id="rId11"/>
    <p:sldId id="375" r:id="rId12"/>
    <p:sldId id="383" r:id="rId13"/>
    <p:sldId id="376" r:id="rId14"/>
    <p:sldId id="373" r:id="rId15"/>
    <p:sldId id="374" r:id="rId16"/>
    <p:sldId id="286" r:id="rId17"/>
    <p:sldId id="287" r:id="rId18"/>
    <p:sldId id="288" r:id="rId19"/>
    <p:sldId id="289" r:id="rId20"/>
    <p:sldId id="392" r:id="rId21"/>
    <p:sldId id="290" r:id="rId22"/>
    <p:sldId id="390" r:id="rId23"/>
    <p:sldId id="291" r:id="rId24"/>
    <p:sldId id="384" r:id="rId25"/>
    <p:sldId id="387" r:id="rId26"/>
    <p:sldId id="391" r:id="rId27"/>
    <p:sldId id="388" r:id="rId28"/>
    <p:sldId id="370" r:id="rId29"/>
    <p:sldId id="379" r:id="rId30"/>
    <p:sldId id="385" r:id="rId31"/>
    <p:sldId id="380" r:id="rId32"/>
    <p:sldId id="38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AF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707" autoAdjust="0"/>
  </p:normalViewPr>
  <p:slideViewPr>
    <p:cSldViewPr>
      <p:cViewPr varScale="1">
        <p:scale>
          <a:sx n="66" d="100"/>
          <a:sy n="66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C71C-61B0-4B83-A5BB-800833B2118B}" type="datetimeFigureOut">
              <a:rPr lang="ru-RU" smtClean="0"/>
              <a:pPr/>
              <a:t>17.09.2018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72D36-1F5C-46A5-902F-854B7C215DC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761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72D36-1F5C-46A5-902F-854B7C215DC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5990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72D36-1F5C-46A5-902F-854B7C215DC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072D36-1F5C-46A5-902F-854B7C215DC6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78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63C3C-5190-4D7A-9792-183342834CA8}" type="datetimeFigureOut">
              <a:rPr lang="ru-RU" smtClean="0"/>
              <a:pPr/>
              <a:t>17.09.2018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73A96-BACD-4AA0-8EEA-9DA2B4B747D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63C3C-5190-4D7A-9792-183342834CA8}" type="datetimeFigureOut">
              <a:rPr lang="ru-RU" smtClean="0"/>
              <a:pPr/>
              <a:t>17.09.2018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73A96-BACD-4AA0-8EEA-9DA2B4B747D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63C3C-5190-4D7A-9792-183342834CA8}" type="datetimeFigureOut">
              <a:rPr lang="ru-RU" smtClean="0"/>
              <a:pPr/>
              <a:t>17.09.2018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73A96-BACD-4AA0-8EEA-9DA2B4B747D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63C3C-5190-4D7A-9792-183342834CA8}" type="datetimeFigureOut">
              <a:rPr lang="ru-RU" smtClean="0"/>
              <a:pPr/>
              <a:t>17.09.2018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73A96-BACD-4AA0-8EEA-9DA2B4B747D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63C3C-5190-4D7A-9792-183342834CA8}" type="datetimeFigureOut">
              <a:rPr lang="ru-RU" smtClean="0"/>
              <a:pPr/>
              <a:t>17.09.2018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73A96-BACD-4AA0-8EEA-9DA2B4B747D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63C3C-5190-4D7A-9792-183342834CA8}" type="datetimeFigureOut">
              <a:rPr lang="ru-RU" smtClean="0"/>
              <a:pPr/>
              <a:t>17.09.2018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73A96-BACD-4AA0-8EEA-9DA2B4B747D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63C3C-5190-4D7A-9792-183342834CA8}" type="datetimeFigureOut">
              <a:rPr lang="ru-RU" smtClean="0"/>
              <a:pPr/>
              <a:t>17.09.2018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73A96-BACD-4AA0-8EEA-9DA2B4B747D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63C3C-5190-4D7A-9792-183342834CA8}" type="datetimeFigureOut">
              <a:rPr lang="ru-RU" smtClean="0"/>
              <a:pPr/>
              <a:t>17.09.2018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73A96-BACD-4AA0-8EEA-9DA2B4B747D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63C3C-5190-4D7A-9792-183342834CA8}" type="datetimeFigureOut">
              <a:rPr lang="ru-RU" smtClean="0"/>
              <a:pPr/>
              <a:t>17.09.2018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73A96-BACD-4AA0-8EEA-9DA2B4B747D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63C3C-5190-4D7A-9792-183342834CA8}" type="datetimeFigureOut">
              <a:rPr lang="ru-RU" smtClean="0"/>
              <a:pPr/>
              <a:t>17.09.2018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73A96-BACD-4AA0-8EEA-9DA2B4B747D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63C3C-5190-4D7A-9792-183342834CA8}" type="datetimeFigureOut">
              <a:rPr lang="ru-RU" smtClean="0"/>
              <a:pPr/>
              <a:t>17.09.2018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B473A96-BACD-4AA0-8EEA-9DA2B4B747D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alpha val="39000"/>
                <a:lumMod val="37000"/>
                <a:lumOff val="63000"/>
              </a:schemeClr>
            </a:gs>
            <a:gs pos="50000">
              <a:schemeClr val="accent1">
                <a:tint val="44500"/>
                <a:satMod val="160000"/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E63C3C-5190-4D7A-9792-183342834CA8}" type="datetimeFigureOut">
              <a:rPr lang="ru-RU" smtClean="0"/>
              <a:pPr/>
              <a:t>17.09.2018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473A96-BACD-4AA0-8EEA-9DA2B4B747D1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0.jpe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9.jpeg"/><Relationship Id="rId5" Type="http://schemas.microsoft.com/office/2007/relationships/hdphoto" Target="../media/hdphoto4.wdp"/><Relationship Id="rId10" Type="http://schemas.openxmlformats.org/officeDocument/2006/relationships/image" Target="../media/image92.jpeg"/><Relationship Id="rId4" Type="http://schemas.openxmlformats.org/officeDocument/2006/relationships/image" Target="../media/image88.png"/><Relationship Id="rId9" Type="http://schemas.openxmlformats.org/officeDocument/2006/relationships/image" Target="../media/image9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9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3" Type="http://schemas.microsoft.com/office/2007/relationships/hdphoto" Target="../media/hdphoto6.wdp"/><Relationship Id="rId7" Type="http://schemas.openxmlformats.org/officeDocument/2006/relationships/image" Target="../media/image104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3.jpeg"/><Relationship Id="rId11" Type="http://schemas.openxmlformats.org/officeDocument/2006/relationships/image" Target="../media/image5.emf"/><Relationship Id="rId5" Type="http://schemas.openxmlformats.org/officeDocument/2006/relationships/image" Target="../media/image102.jpeg"/><Relationship Id="rId10" Type="http://schemas.openxmlformats.org/officeDocument/2006/relationships/image" Target="../media/image4.png"/><Relationship Id="rId4" Type="http://schemas.openxmlformats.org/officeDocument/2006/relationships/image" Target="../media/image101.jpe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Игорь\Desktop\7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7544" y="2044120"/>
            <a:ext cx="8363272" cy="482453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3528" y="3284984"/>
            <a:ext cx="8784976" cy="504056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24000" b="1" dirty="0" smtClean="0">
                <a:ln w="18000">
                  <a:solidFill>
                    <a:srgbClr val="A5002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Вместе  мы – сила!</a:t>
            </a:r>
          </a:p>
          <a:p>
            <a:pPr algn="ctr"/>
            <a:endParaRPr lang="ru-RU" sz="24000" dirty="0" smtClean="0"/>
          </a:p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59633" y="731520"/>
            <a:ext cx="792087" cy="1080120"/>
          </a:xfrm>
          <a:prstGeom prst="rect">
            <a:avLst/>
          </a:prstGeom>
        </p:spPr>
      </p:pic>
      <p:pic>
        <p:nvPicPr>
          <p:cNvPr id="10" name="Рисунок 9" descr="D:\Документы\Эмблемы\РАМС и регион. ассоциации\1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762000"/>
            <a:ext cx="1008111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419872" y="786408"/>
            <a:ext cx="5760641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latin typeface="+mj-lt"/>
              </a:rPr>
              <a:t>Бюджетное учреждение </a:t>
            </a:r>
            <a:r>
              <a:rPr lang="ru-RU" sz="2200" b="1" dirty="0" smtClean="0">
                <a:latin typeface="+mj-lt"/>
              </a:rPr>
              <a:t>здравоохранения</a:t>
            </a:r>
            <a:endParaRPr lang="en-US" sz="2200" b="1" dirty="0" smtClean="0">
              <a:latin typeface="+mj-lt"/>
            </a:endParaRPr>
          </a:p>
          <a:p>
            <a:pPr algn="ctr"/>
            <a:r>
              <a:rPr lang="ru-RU" sz="2200" b="1" dirty="0" smtClean="0">
                <a:latin typeface="+mj-lt"/>
              </a:rPr>
              <a:t> </a:t>
            </a:r>
            <a:r>
              <a:rPr lang="ru-RU" sz="2200" b="1" dirty="0" smtClean="0">
                <a:latin typeface="+mj-lt"/>
              </a:rPr>
              <a:t>Омской области </a:t>
            </a:r>
            <a:r>
              <a:rPr lang="ru-RU" sz="2200" b="1" dirty="0" smtClean="0">
                <a:latin typeface="+mj-lt"/>
              </a:rPr>
              <a:t>«</a:t>
            </a:r>
            <a:r>
              <a:rPr lang="ru-RU" sz="2200" b="1" dirty="0" smtClean="0">
                <a:latin typeface="+mj-lt"/>
              </a:rPr>
              <a:t>Седельниковская центральная </a:t>
            </a:r>
            <a:r>
              <a:rPr lang="ru-RU" sz="2200" b="1" dirty="0" smtClean="0">
                <a:latin typeface="+mj-lt"/>
              </a:rPr>
              <a:t>районная больница» </a:t>
            </a:r>
            <a:endParaRPr lang="ru-RU" sz="2200" dirty="0">
              <a:latin typeface="+mj-lt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731520"/>
            <a:ext cx="1512168" cy="111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928992" cy="722344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Участие в региональных мероприятиях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G:\Сканировать30001.JPG"/>
          <p:cNvPicPr>
            <a:picLocks noGrp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2520280" cy="3600400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G:\Сканировать3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1340768"/>
            <a:ext cx="2376264" cy="345638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G:\Сканировать3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3789040"/>
            <a:ext cx="2520280" cy="3024336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2" descr="C:\Users\Игорь\Desktop\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87423" y="3789041"/>
            <a:ext cx="4249073" cy="295232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052736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Участие в областном мероприятии района </a:t>
            </a:r>
            <a:r>
              <a:rPr lang="ru-RU" sz="4000" b="1" dirty="0" smtClean="0">
                <a:solidFill>
                  <a:srgbClr val="C00000"/>
                </a:solidFill>
              </a:rPr>
              <a:t>«</a:t>
            </a:r>
            <a:r>
              <a:rPr lang="ru-RU" sz="4000" b="1" dirty="0">
                <a:solidFill>
                  <a:srgbClr val="C00000"/>
                </a:solidFill>
              </a:rPr>
              <a:t>Праздник севера 2018»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90031" y="2708920"/>
            <a:ext cx="2506105" cy="354434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01480" y="4156080"/>
            <a:ext cx="3063008" cy="2297256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C:\Users\Игорь\Desktop\9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869" y="1916832"/>
            <a:ext cx="2875971" cy="342007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764704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Командно-штабное учение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7171" name="Picture 3" descr="C:\Users\Игорь\Desktop\32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99992" y="1412776"/>
            <a:ext cx="4394042" cy="2542356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499991" y="4536504"/>
            <a:ext cx="4444047" cy="170080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3" name="Picture 5" descr="C:\Users\Игорь\Desktop\6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805" y="1412776"/>
            <a:ext cx="3649147" cy="2542356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4" name="Picture 6" descr="C:\Users\Игорь\Desktop\64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176464"/>
            <a:ext cx="3644909" cy="2492896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548680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Участие в районных конкурсах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3528392" cy="290112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44008" y="1316433"/>
            <a:ext cx="3168352" cy="2925457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516216" y="3645024"/>
            <a:ext cx="2376264" cy="3035685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7724" y="3645024"/>
            <a:ext cx="2196244" cy="310636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936104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Участие в районном стортивно-культурном празднике «Королева спорта Седельниково»</a:t>
            </a:r>
            <a:endParaRPr lang="ru-RU" sz="3000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43608" y="1545486"/>
            <a:ext cx="1888482" cy="260359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18" name="Picture 2" descr="C:\Users\Игорь\Desktop\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635896" y="1586813"/>
            <a:ext cx="4320480" cy="244656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0" name="Picture 2" descr="C:\Users\Игорь\Desktop\1233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790" y="4320480"/>
            <a:ext cx="3411130" cy="242088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1" name="Picture 3" descr="C:\Users\Игорь\Desktop\258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4012415"/>
            <a:ext cx="4067944" cy="270897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692696"/>
            <a:ext cx="8229600" cy="504056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3800" b="1" dirty="0">
                <a:solidFill>
                  <a:srgbClr val="C00000"/>
                </a:solidFill>
              </a:rPr>
              <a:t>Участие в спортивных </a:t>
            </a:r>
            <a:r>
              <a:rPr lang="ru-RU" sz="3800" b="1" dirty="0" smtClean="0">
                <a:solidFill>
                  <a:srgbClr val="C00000"/>
                </a:solidFill>
              </a:rPr>
              <a:t>мероприятиях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12291" name="Picture 3" descr="C:\Users\Игорь\Desktop\5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1520" y="3933056"/>
            <a:ext cx="4367304" cy="273630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0" name="Picture 2" descr="C:\Users\Игорь\Desktop\4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53880" y="3933056"/>
            <a:ext cx="4038600" cy="274641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C:\Users\Игорь\Desktop\23547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63688" y="1268760"/>
            <a:ext cx="5184576" cy="2368483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571504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200" b="1" dirty="0">
                <a:solidFill>
                  <a:srgbClr val="C00000"/>
                </a:solidFill>
              </a:rPr>
              <a:t>Чествование  ветеранов</a:t>
            </a:r>
            <a:endParaRPr lang="ru-RU" sz="4200" b="1" dirty="0">
              <a:solidFill>
                <a:srgbClr val="C0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2844" y="1340768"/>
            <a:ext cx="4038600" cy="2589877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 descr="C:\Users\Игорь\Desktop\2345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57752" y="1340768"/>
            <a:ext cx="4038600" cy="259228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43174" y="4123912"/>
            <a:ext cx="3801034" cy="2610905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2670"/>
            <a:ext cx="8229600" cy="634082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200" b="1" dirty="0">
                <a:solidFill>
                  <a:srgbClr val="C00000"/>
                </a:solidFill>
              </a:rPr>
              <a:t>Подведение итогов года </a:t>
            </a:r>
            <a:endParaRPr lang="ru-RU" sz="4200" b="1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4180114"/>
            <a:ext cx="4038600" cy="256125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4008" y="4165600"/>
            <a:ext cx="4038600" cy="258038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63" y="1340768"/>
            <a:ext cx="5219625" cy="259228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811468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200" b="1" dirty="0" err="1">
                <a:solidFill>
                  <a:srgbClr val="C00000"/>
                </a:solidFill>
              </a:rPr>
              <a:t>Общебольничные</a:t>
            </a:r>
            <a:r>
              <a:rPr lang="ru-RU" sz="4200" b="1" dirty="0">
                <a:solidFill>
                  <a:srgbClr val="C00000"/>
                </a:solidFill>
              </a:rPr>
              <a:t> мероприятия</a:t>
            </a:r>
            <a:endParaRPr lang="ru-RU" sz="4200" b="1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4" b="-111"/>
          <a:stretch/>
        </p:blipFill>
        <p:spPr bwMode="auto">
          <a:xfrm>
            <a:off x="2720981" y="1480170"/>
            <a:ext cx="3723227" cy="2668910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1" name="Picture 3" descr="C:\Users\Игорь\Desktop\2349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024" y="4321621"/>
            <a:ext cx="4139952" cy="2347739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 descr="C:\Users\Игорь\Desktop\56478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23290" y="4368370"/>
            <a:ext cx="4356992" cy="2300990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720080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200" b="1" dirty="0">
                <a:solidFill>
                  <a:srgbClr val="C00000"/>
                </a:solidFill>
              </a:rPr>
              <a:t>Участие в межрайонном турнире КВН</a:t>
            </a:r>
            <a:endParaRPr lang="ru-RU" sz="42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Игорь\Desktop\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1520" y="3972027"/>
            <a:ext cx="3719945" cy="2841349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51720" y="1340767"/>
            <a:ext cx="4467572" cy="2504731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C:\Users\Игорь\Desktop\3561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3976036"/>
            <a:ext cx="4464496" cy="280831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История  Совета по сестринскому </a:t>
            </a:r>
            <a:r>
              <a:rPr lang="ru-RU" sz="3600" b="1" dirty="0" smtClean="0">
                <a:solidFill>
                  <a:srgbClr val="C00000"/>
                </a:solidFill>
              </a:rPr>
              <a:t>делу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108520" y="1484784"/>
            <a:ext cx="5500776" cy="21602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+mj-lt"/>
              </a:rPr>
              <a:t>В 1989 </a:t>
            </a:r>
            <a:r>
              <a:rPr lang="ru-RU" b="1" dirty="0" smtClean="0">
                <a:latin typeface="+mj-lt"/>
              </a:rPr>
              <a:t>году по приказу главного врача больницы был создан Совет медицинских сестер,  который  в </a:t>
            </a:r>
            <a:r>
              <a:rPr lang="ru-RU" b="1" dirty="0" smtClean="0">
                <a:solidFill>
                  <a:srgbClr val="C00000"/>
                </a:solidFill>
                <a:latin typeface="+mj-lt"/>
              </a:rPr>
              <a:t>2006 году </a:t>
            </a:r>
            <a:r>
              <a:rPr lang="ru-RU" b="1" dirty="0" smtClean="0">
                <a:latin typeface="+mj-lt"/>
              </a:rPr>
              <a:t>реорганизован в Совет  </a:t>
            </a:r>
            <a:r>
              <a:rPr lang="ru-RU" b="1" dirty="0" smtClean="0">
                <a:latin typeface="+mj-lt"/>
              </a:rPr>
              <a:t>по </a:t>
            </a:r>
            <a:r>
              <a:rPr lang="ru-RU" b="1" dirty="0" smtClean="0">
                <a:latin typeface="+mj-lt"/>
              </a:rPr>
              <a:t>сестринскому </a:t>
            </a:r>
            <a:r>
              <a:rPr lang="ru-RU" b="1" dirty="0" smtClean="0">
                <a:latin typeface="+mj-lt"/>
              </a:rPr>
              <a:t>делу</a:t>
            </a:r>
            <a:endParaRPr lang="ru-RU" dirty="0" smtClean="0">
              <a:latin typeface="+mj-lt"/>
            </a:endParaRPr>
          </a:p>
          <a:p>
            <a:endParaRPr lang="ru-RU" dirty="0">
              <a:latin typeface="+mj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22440" y="1484784"/>
            <a:ext cx="3858072" cy="5014157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300" b="1" i="1" dirty="0" smtClean="0">
                <a:latin typeface="+mj-lt"/>
              </a:rPr>
              <a:t>Первым председателем </a:t>
            </a:r>
            <a:endParaRPr lang="en-US" sz="2300" b="1" i="1" dirty="0" smtClean="0">
              <a:latin typeface="+mj-lt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300" b="1" i="1" dirty="0" smtClean="0">
                <a:latin typeface="+mj-lt"/>
              </a:rPr>
              <a:t>стала Г.М</a:t>
            </a:r>
            <a:r>
              <a:rPr lang="ru-RU" sz="2300" b="1" i="1" dirty="0" smtClean="0">
                <a:latin typeface="+mj-lt"/>
              </a:rPr>
              <a:t>. </a:t>
            </a:r>
            <a:r>
              <a:rPr lang="ru-RU" sz="2300" b="1" i="1" dirty="0" err="1" smtClean="0">
                <a:latin typeface="+mj-lt"/>
              </a:rPr>
              <a:t>Субоч</a:t>
            </a:r>
            <a:endParaRPr lang="en-US" sz="2300" b="1" i="1" dirty="0" smtClean="0">
              <a:latin typeface="+mj-lt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US" sz="2300" b="1" i="1" dirty="0">
              <a:latin typeface="+mj-lt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300" b="1" i="1" dirty="0" smtClean="0">
              <a:latin typeface="+mj-lt"/>
            </a:endParaRPr>
          </a:p>
          <a:p>
            <a:pPr algn="ctr">
              <a:spcBef>
                <a:spcPts val="0"/>
              </a:spcBef>
              <a:buNone/>
            </a:pPr>
            <a:endParaRPr lang="ru-RU" sz="2300" b="1" i="1" dirty="0" smtClean="0">
              <a:latin typeface="+mj-lt"/>
            </a:endParaRPr>
          </a:p>
          <a:p>
            <a:pPr>
              <a:spcBef>
                <a:spcPts val="0"/>
              </a:spcBef>
              <a:buNone/>
            </a:pPr>
            <a:endParaRPr lang="ru-RU" sz="2300" b="1" i="1" dirty="0" smtClean="0">
              <a:latin typeface="+mj-lt"/>
            </a:endParaRPr>
          </a:p>
          <a:p>
            <a:pPr>
              <a:spcBef>
                <a:spcPts val="0"/>
              </a:spcBef>
              <a:buNone/>
            </a:pPr>
            <a:endParaRPr lang="ru-RU" sz="2300" b="1" i="1" dirty="0" smtClean="0">
              <a:latin typeface="+mj-lt"/>
            </a:endParaRPr>
          </a:p>
          <a:p>
            <a:pPr>
              <a:spcBef>
                <a:spcPts val="0"/>
              </a:spcBef>
            </a:pPr>
            <a:endParaRPr lang="ru-RU" sz="2300" b="1" i="1" dirty="0" smtClean="0">
              <a:latin typeface="+mj-lt"/>
            </a:endParaRPr>
          </a:p>
          <a:p>
            <a:pPr>
              <a:spcBef>
                <a:spcPts val="0"/>
              </a:spcBef>
            </a:pPr>
            <a:endParaRPr lang="ru-RU" sz="2300" b="1" i="1" dirty="0" smtClean="0">
              <a:latin typeface="+mj-lt"/>
            </a:endParaRPr>
          </a:p>
          <a:p>
            <a:pPr>
              <a:spcBef>
                <a:spcPts val="0"/>
              </a:spcBef>
            </a:pPr>
            <a:endParaRPr lang="ru-RU" sz="2300" b="1" i="1" dirty="0" smtClean="0">
              <a:latin typeface="+mj-lt"/>
            </a:endParaRPr>
          </a:p>
          <a:p>
            <a:pPr algn="ctr">
              <a:spcBef>
                <a:spcPts val="0"/>
              </a:spcBef>
              <a:buNone/>
            </a:pPr>
            <a:endParaRPr lang="ru-RU" sz="2300" b="1" i="1" dirty="0" smtClean="0">
              <a:latin typeface="+mj-lt"/>
            </a:endParaRPr>
          </a:p>
          <a:p>
            <a:pPr algn="ctr">
              <a:spcBef>
                <a:spcPts val="0"/>
              </a:spcBef>
              <a:buNone/>
            </a:pPr>
            <a:endParaRPr lang="en-US" sz="2300" b="1" i="1" dirty="0" smtClean="0">
              <a:latin typeface="+mj-lt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300" b="1" i="1" dirty="0" smtClean="0">
                <a:latin typeface="+mj-lt"/>
              </a:rPr>
              <a:t>Годы </a:t>
            </a:r>
            <a:r>
              <a:rPr lang="ru-RU" sz="2300" b="1" i="1" dirty="0" smtClean="0">
                <a:latin typeface="+mj-lt"/>
              </a:rPr>
              <a:t>руководства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300" b="1" i="1" dirty="0" smtClean="0">
                <a:latin typeface="+mj-lt"/>
              </a:rPr>
              <a:t> 04.03.1989</a:t>
            </a:r>
            <a:r>
              <a:rPr lang="en-US" sz="2300" b="1" i="1" dirty="0" smtClean="0">
                <a:latin typeface="+mj-lt"/>
              </a:rPr>
              <a:t> - </a:t>
            </a:r>
            <a:r>
              <a:rPr lang="ru-RU" sz="2300" b="1" i="1" dirty="0" smtClean="0">
                <a:latin typeface="+mj-lt"/>
              </a:rPr>
              <a:t>2009 </a:t>
            </a:r>
            <a:r>
              <a:rPr lang="ru-RU" sz="2300" b="1" i="1" dirty="0" smtClean="0">
                <a:latin typeface="+mj-lt"/>
              </a:rPr>
              <a:t>год</a:t>
            </a:r>
          </a:p>
          <a:p>
            <a:pPr>
              <a:spcBef>
                <a:spcPts val="0"/>
              </a:spcBef>
            </a:pPr>
            <a:endParaRPr lang="ru-RU" sz="2300" b="1" i="1" dirty="0">
              <a:latin typeface="+mj-lt"/>
            </a:endParaRPr>
          </a:p>
        </p:txBody>
      </p:sp>
      <p:pic>
        <p:nvPicPr>
          <p:cNvPr id="7" name="Рисунок 6" descr="C:\Users\Игорь\AppData\Local\Microsoft\Windows\Temporary Internet Files\Content.Word\фото1 Субоч Галина Михайловн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2296" y="2444258"/>
            <a:ext cx="3068176" cy="307297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C:\Users\Игорь\Desktop\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66"/>
          <a:stretch>
            <a:fillRect/>
          </a:stretch>
        </p:blipFill>
        <p:spPr bwMode="auto">
          <a:xfrm>
            <a:off x="179512" y="3933056"/>
            <a:ext cx="2050664" cy="2688649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335762" y="4365104"/>
            <a:ext cx="3244350" cy="105273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>
              <a:buClr>
                <a:schemeClr val="accent3"/>
              </a:buClr>
              <a:buSzPct val="95000"/>
              <a:buFont typeface="Wingdings 2"/>
              <a:buNone/>
            </a:pPr>
            <a:r>
              <a:rPr lang="ru-RU" sz="2300" b="1" i="1" dirty="0" smtClean="0">
                <a:solidFill>
                  <a:schemeClr val="tx1"/>
                </a:solidFill>
                <a:latin typeface="+mj-lt"/>
              </a:rPr>
              <a:t>Е.Б. Смолина</a:t>
            </a:r>
            <a:r>
              <a:rPr lang="ru-RU" sz="2300" b="1" i="1" dirty="0">
                <a:latin typeface="+mj-lt"/>
              </a:rPr>
              <a:t>,</a:t>
            </a:r>
            <a:endParaRPr lang="ru-RU" sz="2300" b="1" i="1" dirty="0">
              <a:solidFill>
                <a:schemeClr val="tx1"/>
              </a:solidFill>
              <a:latin typeface="+mj-lt"/>
            </a:endParaRPr>
          </a:p>
          <a:p>
            <a:pPr>
              <a:buClr>
                <a:schemeClr val="accent3"/>
              </a:buClr>
              <a:buSzPct val="95000"/>
              <a:buFont typeface="Wingdings 2"/>
              <a:buNone/>
            </a:pPr>
            <a:r>
              <a:rPr lang="ru-RU" sz="2300" b="1" i="1" dirty="0" smtClean="0">
                <a:solidFill>
                  <a:schemeClr val="tx1"/>
                </a:solidFill>
                <a:latin typeface="+mj-lt"/>
              </a:rPr>
              <a:t>главная </a:t>
            </a:r>
            <a:r>
              <a:rPr lang="ru-RU" sz="2300" b="1" i="1" dirty="0">
                <a:solidFill>
                  <a:schemeClr val="tx1"/>
                </a:solidFill>
                <a:latin typeface="+mj-lt"/>
              </a:rPr>
              <a:t>медицинская </a:t>
            </a:r>
            <a:r>
              <a:rPr lang="ru-RU" sz="2300" b="1" i="1" dirty="0" smtClean="0">
                <a:solidFill>
                  <a:schemeClr val="tx1"/>
                </a:solidFill>
                <a:latin typeface="+mj-lt"/>
              </a:rPr>
              <a:t>сестра, председатель Совета с 2009 г. по настоящее время</a:t>
            </a:r>
            <a:endParaRPr lang="ru-RU" sz="2300" b="1" i="1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344" y="764704"/>
            <a:ext cx="8913168" cy="792088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Работа семинара «Актуальные вопросы </a:t>
            </a:r>
            <a:r>
              <a:rPr lang="ru-RU" sz="3000" b="1" dirty="0" smtClean="0">
                <a:solidFill>
                  <a:srgbClr val="C00000"/>
                </a:solidFill>
              </a:rPr>
              <a:t/>
            </a:r>
            <a:br>
              <a:rPr lang="ru-RU" sz="3000" b="1" dirty="0" smtClean="0">
                <a:solidFill>
                  <a:srgbClr val="C00000"/>
                </a:solidFill>
              </a:rPr>
            </a:br>
            <a:r>
              <a:rPr lang="ru-RU" sz="3000" b="1" dirty="0" smtClean="0">
                <a:solidFill>
                  <a:srgbClr val="C00000"/>
                </a:solidFill>
              </a:rPr>
              <a:t>в </a:t>
            </a:r>
            <a:r>
              <a:rPr lang="ru-RU" sz="3000" b="1" dirty="0">
                <a:solidFill>
                  <a:srgbClr val="C00000"/>
                </a:solidFill>
              </a:rPr>
              <a:t>организации работы фельдшеров </a:t>
            </a:r>
            <a:r>
              <a:rPr lang="ru-RU" sz="3000" b="1" dirty="0" err="1">
                <a:solidFill>
                  <a:srgbClr val="C00000"/>
                </a:solidFill>
              </a:rPr>
              <a:t>ФАПов</a:t>
            </a:r>
            <a:r>
              <a:rPr lang="ru-RU" sz="3000" b="1" dirty="0">
                <a:solidFill>
                  <a:srgbClr val="C00000"/>
                </a:solidFill>
              </a:rPr>
              <a:t>»</a:t>
            </a:r>
            <a:endParaRPr lang="ru-RU" sz="3000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Игорь\Desktop\2587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056" y="1988840"/>
            <a:ext cx="2322720" cy="2304256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47" name="Picture 3" descr="C:\Users\Игорь\Desktop\14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1970376"/>
            <a:ext cx="2448272" cy="2322720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48" name="Picture 4" descr="C:\Users\Игорь\Desktop\237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993" y="4657681"/>
            <a:ext cx="2291775" cy="203271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49" name="Picture 5" descr="C:\Users\Игорь\Desktop\2349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16216" y="4869160"/>
            <a:ext cx="2457354" cy="1628799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50" name="Picture 6" descr="C:\Users\Игорь\Desktop\5642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1420" y="4293096"/>
            <a:ext cx="3386764" cy="204531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51" name="Picture 7" descr="C:\Users\Игорь\Desktop\4521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1420" y="2204864"/>
            <a:ext cx="3386764" cy="1736759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8229600" cy="620688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3800" b="1" dirty="0">
                <a:solidFill>
                  <a:srgbClr val="C00000"/>
                </a:solidFill>
              </a:rPr>
              <a:t>Участие в районном конкурсе агитбригад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3" name="Picture 2" descr="C:\Users\Игорь\Desktop\6598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486" y="1988839"/>
            <a:ext cx="4075490" cy="2856345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2" descr="C:\Users\Игорь\Desktop\23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5852" y="1947722"/>
            <a:ext cx="3888432" cy="286642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3861048"/>
            <a:ext cx="2036202" cy="2880000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0" rIns="0" bIns="0" anchor="b">
            <a:noAutofit/>
          </a:bodyPr>
          <a:lstStyle/>
          <a:p>
            <a:pPr algn="ctr"/>
            <a:r>
              <a:rPr lang="ru-RU" sz="3800" b="1" dirty="0">
                <a:solidFill>
                  <a:srgbClr val="C00000"/>
                </a:solidFill>
              </a:rPr>
              <a:t>Проведение комплексных обходов Советом по сестринскому делу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Игорь\Desktop\236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2354795"/>
            <a:ext cx="2040609" cy="2226333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1" name="Picture 3" descr="C:\Users\Игорь\Desktop\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785" y="4725144"/>
            <a:ext cx="2815047" cy="200835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 descr="C:\Users\Игорь\Desktop\254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24456" y="2351314"/>
            <a:ext cx="2468024" cy="222981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3" name="Picture 5" descr="C:\Users\Игорь\Desktop\321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41432"/>
            <a:ext cx="2857712" cy="1795680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5" name="Picture 7" descr="C:\Users\Игорь\Desktop\258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19872" y="4725144"/>
            <a:ext cx="2446854" cy="200835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6427" y="4725144"/>
            <a:ext cx="2618061" cy="201622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6681936" cy="864096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3800" b="1" dirty="0">
                <a:solidFill>
                  <a:srgbClr val="C00000"/>
                </a:solidFill>
              </a:rPr>
              <a:t>Проведение мастер-классов </a:t>
            </a:r>
            <a:endParaRPr lang="ru-RU" sz="3800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Users\Игорь\Desktop\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245" y="1412776"/>
            <a:ext cx="3880213" cy="2520280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0741" y="1412776"/>
            <a:ext cx="4089731" cy="255677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3" name="Picture 3" descr="C:\Users\Игорь\Desktop\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0053" y="4141882"/>
            <a:ext cx="4040419" cy="2641975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4" name="Picture 4" descr="C:\Users\Игорь\Desktop\32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6245" y="4139157"/>
            <a:ext cx="3880213" cy="2674219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80696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500" b="1" dirty="0">
                <a:solidFill>
                  <a:srgbClr val="C00000"/>
                </a:solidFill>
              </a:rPr>
              <a:t>Участие </a:t>
            </a:r>
            <a:r>
              <a:rPr lang="ru-RU" sz="4500" b="1">
                <a:solidFill>
                  <a:srgbClr val="C00000"/>
                </a:solidFill>
              </a:rPr>
              <a:t>в акциях</a:t>
            </a:r>
            <a:endParaRPr lang="ru-RU" sz="4500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Игорь\Desktop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651" y="1628800"/>
            <a:ext cx="4183937" cy="2160240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47" name="Picture 3" descr="C:\Users\Игорь\Desktop\4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62463" y="1640925"/>
            <a:ext cx="4194002" cy="2148115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48" name="Picture 4" descr="C:\Users\Игорь\Desktop\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30862" y="4110721"/>
            <a:ext cx="4233626" cy="2458947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3" descr="C:\Users\Игорь\Desktop\63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1172" y="4077072"/>
            <a:ext cx="4204285" cy="251860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Игорь\Desktop\68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1640114"/>
            <a:ext cx="3744416" cy="235220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5" name="Picture 3" descr="C:\Users\Игорь\Desktop\5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641695"/>
            <a:ext cx="4038600" cy="2363369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6" name="Picture 4" descr="C:\Users\Игорь\Desktop\6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4251357"/>
            <a:ext cx="3384376" cy="244827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7" name="Picture 5" descr="C:\Users\Игорь\Desktop\5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4197691"/>
            <a:ext cx="3960440" cy="246593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80696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500" b="1" dirty="0">
                <a:solidFill>
                  <a:srgbClr val="C00000"/>
                </a:solidFill>
              </a:rPr>
              <a:t>Участие </a:t>
            </a:r>
            <a:r>
              <a:rPr lang="ru-RU" sz="4500" b="1">
                <a:solidFill>
                  <a:srgbClr val="C00000"/>
                </a:solidFill>
              </a:rPr>
              <a:t>в акциях</a:t>
            </a:r>
            <a:endParaRPr lang="ru-RU" sz="45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горь\Desktop\2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4038600" cy="2643673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Users\Игорь\Desktop\26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2132856"/>
            <a:ext cx="4038600" cy="3441763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C:\Users\Игорь\Desktop\546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4365104"/>
            <a:ext cx="4427984" cy="227687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80696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500" b="1" dirty="0">
                <a:solidFill>
                  <a:srgbClr val="C00000"/>
                </a:solidFill>
              </a:rPr>
              <a:t>Участие </a:t>
            </a:r>
            <a:r>
              <a:rPr lang="ru-RU" sz="4500" b="1">
                <a:solidFill>
                  <a:srgbClr val="C00000"/>
                </a:solidFill>
              </a:rPr>
              <a:t>в акциях</a:t>
            </a:r>
            <a:endParaRPr lang="ru-RU" sz="45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Игорь\Desktop\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556791"/>
            <a:ext cx="4457660" cy="2856751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339" name="Picture 3" descr="C:\Users\Игорь\Desktop\58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59801" y="1556792"/>
            <a:ext cx="3676695" cy="2993427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340" name="Picture 4" descr="C:\Users\Игорь\Desktop\4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2431" y="3874475"/>
            <a:ext cx="4625873" cy="2926963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80696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500" b="1" dirty="0">
                <a:solidFill>
                  <a:srgbClr val="C00000"/>
                </a:solidFill>
              </a:rPr>
              <a:t>Участие в акциях</a:t>
            </a:r>
            <a:endParaRPr lang="ru-RU" sz="45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646" y="989856"/>
            <a:ext cx="8914858" cy="1143000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500" b="1" dirty="0">
                <a:solidFill>
                  <a:srgbClr val="C00000"/>
                </a:solidFill>
              </a:rPr>
              <a:t>Вступление молодых специалистов в </a:t>
            </a:r>
            <a:r>
              <a:rPr lang="ru-RU" sz="4500" b="1" dirty="0" smtClean="0">
                <a:solidFill>
                  <a:srgbClr val="C00000"/>
                </a:solidFill>
              </a:rPr>
              <a:t>ОПСА  </a:t>
            </a:r>
            <a:endParaRPr lang="ru-RU" sz="4500" b="1" dirty="0">
              <a:solidFill>
                <a:srgbClr val="C00000"/>
              </a:solidFill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2275430"/>
            <a:ext cx="5224794" cy="4462377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51285" y="2276872"/>
            <a:ext cx="3313203" cy="4462377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648072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500" b="1" dirty="0">
                <a:solidFill>
                  <a:srgbClr val="C00000"/>
                </a:solidFill>
              </a:rPr>
              <a:t>Рабочие будни </a:t>
            </a:r>
            <a:endParaRPr lang="ru-RU" sz="4500" b="1" dirty="0">
              <a:solidFill>
                <a:srgbClr val="C00000"/>
              </a:solidFill>
            </a:endParaRPr>
          </a:p>
        </p:txBody>
      </p:sp>
      <p:pic>
        <p:nvPicPr>
          <p:cNvPr id="4099" name="Picture 3" descr="C:\Users\Игорь\Desktop\6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748022"/>
            <a:ext cx="3024336" cy="218503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01" name="Picture 5" descr="C:\Users\Игорь\Desktop\23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2160" y="1772816"/>
            <a:ext cx="2880320" cy="2160240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00" name="Picture 4" descr="C:\Users\Игорь\Desktop\2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31479" y="1746744"/>
            <a:ext cx="2264657" cy="218631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C:\Users\Игорь\Desktop\51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221088"/>
            <a:ext cx="2952328" cy="2223915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1" name="Picture 3" descr="C:\Users\Игорь\Desktop\52.jp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91880" y="4221088"/>
            <a:ext cx="2304256" cy="2221565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 descr="C:\Users\Игорь\Desktop\1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203054"/>
            <a:ext cx="3096344" cy="225028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90872" y="548680"/>
            <a:ext cx="8229600" cy="668022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Совет по сестринскому делу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0266" y="1503594"/>
            <a:ext cx="3853662" cy="4517694"/>
          </a:xfrm>
        </p:spPr>
        <p:txBody>
          <a:bodyPr vert="horz">
            <a:noAutofit/>
          </a:bodyPr>
          <a:lstStyle/>
          <a:p>
            <a:pPr marL="274638" indent="-274638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000" b="1" dirty="0">
                <a:latin typeface="+mj-lt"/>
              </a:rPr>
              <a:t>Этический комитет.</a:t>
            </a:r>
          </a:p>
          <a:p>
            <a:pPr marL="274638" indent="-274638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000" b="1" dirty="0">
                <a:latin typeface="+mj-lt"/>
              </a:rPr>
              <a:t>Комитет по инфекционной безопасности.</a:t>
            </a:r>
          </a:p>
          <a:p>
            <a:pPr marL="274638" indent="-274638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000" b="1" dirty="0">
                <a:latin typeface="+mj-lt"/>
              </a:rPr>
              <a:t>Комитет по медицинскому и медикаментозному обеспечению</a:t>
            </a:r>
          </a:p>
          <a:p>
            <a:pPr marL="274638" indent="-274638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000" b="1" dirty="0">
                <a:latin typeface="+mj-lt"/>
              </a:rPr>
              <a:t>Комитет по </a:t>
            </a:r>
            <a:r>
              <a:rPr lang="ru-RU" sz="2000" b="1" dirty="0" err="1">
                <a:latin typeface="+mj-lt"/>
              </a:rPr>
              <a:t>курации</a:t>
            </a:r>
            <a:r>
              <a:rPr lang="ru-RU" sz="2000" b="1" dirty="0">
                <a:latin typeface="+mj-lt"/>
              </a:rPr>
              <a:t> работы младшего персонала.</a:t>
            </a:r>
          </a:p>
          <a:p>
            <a:pPr marL="274638" indent="-274638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000" b="1" dirty="0">
                <a:latin typeface="+mj-lt"/>
              </a:rPr>
              <a:t>Комитет по  питанию.</a:t>
            </a:r>
          </a:p>
          <a:p>
            <a:pPr marL="274638" indent="-274638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000" b="1" dirty="0">
                <a:latin typeface="+mj-lt"/>
              </a:rPr>
              <a:t>Комитет по экспертизе качестве.</a:t>
            </a:r>
          </a:p>
          <a:p>
            <a:pPr marL="274638" indent="-274638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000" b="1" dirty="0">
                <a:latin typeface="+mj-lt"/>
              </a:rPr>
              <a:t>Информационно-аналитический комитет.</a:t>
            </a:r>
          </a:p>
          <a:p>
            <a:pPr marL="274638" indent="-274638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000" b="1" dirty="0">
                <a:latin typeface="+mj-lt"/>
              </a:rPr>
              <a:t>Профессиональный комитет.</a:t>
            </a:r>
            <a:endParaRPr lang="ru-RU" sz="2000" b="1" dirty="0">
              <a:latin typeface="+mj-lt"/>
            </a:endParaRPr>
          </a:p>
        </p:txBody>
      </p:sp>
      <p:pic>
        <p:nvPicPr>
          <p:cNvPr id="1026" name="Picture 2" descr="C:\Users\Игорь\Desktop\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51920" y="1916832"/>
            <a:ext cx="5112568" cy="381642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862" y="620688"/>
            <a:ext cx="8229600" cy="720080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500" b="1" dirty="0">
                <a:solidFill>
                  <a:srgbClr val="C00000"/>
                </a:solidFill>
              </a:rPr>
              <a:t>Рабочие будни </a:t>
            </a:r>
            <a:endParaRPr lang="ru-RU" sz="4500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Игорь\Desktop\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794" y="1484784"/>
            <a:ext cx="2512072" cy="2664295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1" name="Picture 3" descr="C:\Users\Игорь\Desktop\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1379" y="1484784"/>
            <a:ext cx="2976211" cy="2664296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4" name="Picture 6" descr="C:\Users\Игорь\Desktop\3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3446" y="4353491"/>
            <a:ext cx="4086786" cy="2459885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C:\Users\Игорь\Desktop\36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1484784"/>
            <a:ext cx="2388804" cy="2664296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720080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4500" b="1" dirty="0">
                <a:solidFill>
                  <a:srgbClr val="C00000"/>
                </a:solidFill>
              </a:rPr>
              <a:t>Участие в субботниках</a:t>
            </a:r>
            <a:endParaRPr lang="ru-RU" sz="4500" b="1" dirty="0">
              <a:solidFill>
                <a:srgbClr val="C00000"/>
              </a:solidFill>
            </a:endParaRPr>
          </a:p>
        </p:txBody>
      </p:sp>
      <p:pic>
        <p:nvPicPr>
          <p:cNvPr id="8194" name="Picture 2" descr="C:\Users\Игорь\Desktop\6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9512" y="2132856"/>
            <a:ext cx="4384635" cy="388843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C:\Users\Игорь\Desktop\4563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556792"/>
            <a:ext cx="3462536" cy="2448881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5" name="Picture 3" descr="C:\Users\Игорь\Desktop\1232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4255864"/>
            <a:ext cx="3312368" cy="244827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Игорь\Desktop\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55493" y="2204864"/>
            <a:ext cx="3404739" cy="182496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 descr="C:\Users\Игорь\Desktop\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372200" y="4941167"/>
            <a:ext cx="2592289" cy="1727543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3" name="Picture 3" descr="C:\Users\Игорь\Desktop\2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508" y="2060848"/>
            <a:ext cx="3024336" cy="1695601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C:\Users\Игорь\Desktop\2546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4005064"/>
            <a:ext cx="2736304" cy="215769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4" name="Picture 2" descr="C:\Users\Игорь\Desktop\555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4700329"/>
            <a:ext cx="3032884" cy="1608991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5" name="Picture 3" descr="C:\Users\Игорь\Desktop\5987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2420888"/>
            <a:ext cx="2304256" cy="168148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59633" y="731520"/>
            <a:ext cx="792087" cy="1080120"/>
          </a:xfrm>
          <a:prstGeom prst="rect">
            <a:avLst/>
          </a:prstGeom>
        </p:spPr>
      </p:pic>
      <p:pic>
        <p:nvPicPr>
          <p:cNvPr id="13" name="Рисунок 12" descr="D:\Документы\Эмблемы\РАМС и регион. ассоциации\1.png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762000"/>
            <a:ext cx="1008111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419872" y="692696"/>
            <a:ext cx="5760641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+mj-lt"/>
              </a:rPr>
              <a:t>Вместе мы – сила, надежность </a:t>
            </a:r>
          </a:p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+mj-lt"/>
              </a:rPr>
              <a:t>и единство!</a:t>
            </a:r>
            <a:endParaRPr lang="ru-RU" sz="3000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731520"/>
            <a:ext cx="1512168" cy="111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Игорь\Desktop\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2373772"/>
            <a:ext cx="3204356" cy="4151572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95736" y="40050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355976" y="3600400"/>
            <a:ext cx="3960440" cy="112474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>
              <a:buClr>
                <a:schemeClr val="accent3"/>
              </a:buClr>
              <a:buSzPct val="95000"/>
              <a:buFont typeface="Wingdings 2"/>
              <a:buNone/>
            </a:pPr>
            <a:r>
              <a:rPr lang="ru-RU" sz="3200" b="1" i="1" dirty="0">
                <a:solidFill>
                  <a:schemeClr val="tx1"/>
                </a:solidFill>
                <a:latin typeface="+mj-lt"/>
              </a:rPr>
              <a:t>Т.Н. </a:t>
            </a:r>
            <a:r>
              <a:rPr lang="ru-RU" sz="3200" b="1" i="1" dirty="0" smtClean="0">
                <a:solidFill>
                  <a:schemeClr val="tx1"/>
                </a:solidFill>
                <a:latin typeface="+mj-lt"/>
              </a:rPr>
              <a:t>Матюшина,  </a:t>
            </a:r>
            <a:endParaRPr lang="ru-RU" sz="3200" b="1" i="1" dirty="0">
              <a:solidFill>
                <a:schemeClr val="tx1"/>
              </a:solidFill>
              <a:latin typeface="+mj-lt"/>
            </a:endParaRPr>
          </a:p>
          <a:p>
            <a:pPr>
              <a:buClr>
                <a:schemeClr val="accent3"/>
              </a:buClr>
              <a:buSzPct val="95000"/>
              <a:buFont typeface="Wingdings 2"/>
              <a:buNone/>
            </a:pPr>
            <a:r>
              <a:rPr lang="ru-RU" sz="3200" b="1" i="1" dirty="0" smtClean="0">
                <a:solidFill>
                  <a:schemeClr val="tx1"/>
                </a:solidFill>
                <a:latin typeface="+mj-lt"/>
              </a:rPr>
              <a:t>ключевой </a:t>
            </a:r>
            <a:r>
              <a:rPr lang="ru-RU" sz="3200" b="1" i="1" dirty="0">
                <a:solidFill>
                  <a:schemeClr val="tx1"/>
                </a:solidFill>
                <a:latin typeface="+mj-lt"/>
              </a:rPr>
              <a:t>член ОПСА</a:t>
            </a:r>
            <a:endParaRPr lang="ru-RU" sz="3200" b="1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596536" cy="57606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На 1 июля 2018 г. членами ОПСА являются 90 человек (92%) сестринского персонала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20080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Наши </a:t>
            </a:r>
            <a:r>
              <a:rPr lang="ru-RU" b="1" dirty="0" smtClean="0">
                <a:solidFill>
                  <a:srgbClr val="C00000"/>
                </a:solidFill>
              </a:rPr>
              <a:t>достижения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08569">
            <a:off x="414886" y="2286430"/>
            <a:ext cx="2779239" cy="415901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2543333" cy="4046879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29480">
            <a:off x="6079545" y="2512807"/>
            <a:ext cx="2515622" cy="3882477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720080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Информационный стенд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F:\Загрузки\Седельниковская ЦРБ - открыть страничку\3. Информационный стенд Наша сестринская ассоциация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624736" cy="4969114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95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504056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Мы гордимся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11560" y="2060848"/>
            <a:ext cx="2592288" cy="41044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300" b="1" dirty="0" smtClean="0">
                <a:latin typeface="+mj-lt"/>
              </a:rPr>
              <a:t>Екимова </a:t>
            </a:r>
            <a:r>
              <a:rPr lang="ru-RU" sz="2300" b="1" dirty="0" smtClean="0">
                <a:latin typeface="+mj-lt"/>
              </a:rPr>
              <a:t>С.Н.</a:t>
            </a:r>
          </a:p>
          <a:p>
            <a:pPr>
              <a:buNone/>
            </a:pPr>
            <a:r>
              <a:rPr lang="ru-RU" sz="2300" b="1" dirty="0" err="1" smtClean="0">
                <a:latin typeface="+mj-lt"/>
              </a:rPr>
              <a:t>Енущенко</a:t>
            </a:r>
            <a:r>
              <a:rPr lang="ru-RU" sz="2300" b="1" dirty="0" smtClean="0">
                <a:latin typeface="+mj-lt"/>
              </a:rPr>
              <a:t> Л.В.</a:t>
            </a:r>
          </a:p>
          <a:p>
            <a:pPr>
              <a:buNone/>
            </a:pPr>
            <a:r>
              <a:rPr lang="ru-RU" sz="2300" b="1" dirty="0" smtClean="0">
                <a:latin typeface="+mj-lt"/>
              </a:rPr>
              <a:t>Анисимова О.Н.</a:t>
            </a:r>
          </a:p>
          <a:p>
            <a:pPr>
              <a:buNone/>
            </a:pPr>
            <a:r>
              <a:rPr lang="ru-RU" sz="2300" b="1" dirty="0" err="1" smtClean="0">
                <a:latin typeface="+mj-lt"/>
              </a:rPr>
              <a:t>Одинцева</a:t>
            </a:r>
            <a:r>
              <a:rPr lang="ru-RU" sz="2300" b="1" dirty="0" smtClean="0">
                <a:latin typeface="+mj-lt"/>
              </a:rPr>
              <a:t> О.С.</a:t>
            </a:r>
          </a:p>
          <a:p>
            <a:pPr>
              <a:buNone/>
            </a:pPr>
            <a:r>
              <a:rPr lang="ru-RU" sz="2300" b="1" dirty="0" err="1" smtClean="0">
                <a:latin typeface="+mj-lt"/>
              </a:rPr>
              <a:t>Кокорина</a:t>
            </a:r>
            <a:r>
              <a:rPr lang="ru-RU" sz="2300" b="1" dirty="0" smtClean="0">
                <a:latin typeface="+mj-lt"/>
              </a:rPr>
              <a:t> О.В.</a:t>
            </a:r>
          </a:p>
          <a:p>
            <a:pPr>
              <a:buNone/>
            </a:pPr>
            <a:r>
              <a:rPr lang="ru-RU" sz="2300" b="1" dirty="0" err="1" smtClean="0">
                <a:latin typeface="+mj-lt"/>
              </a:rPr>
              <a:t>Борисец</a:t>
            </a:r>
            <a:r>
              <a:rPr lang="ru-RU" sz="2300" b="1" dirty="0" smtClean="0">
                <a:latin typeface="+mj-lt"/>
              </a:rPr>
              <a:t> М.Ф</a:t>
            </a:r>
          </a:p>
          <a:p>
            <a:pPr>
              <a:buNone/>
            </a:pPr>
            <a:r>
              <a:rPr lang="ru-RU" sz="2300" b="1" dirty="0" smtClean="0">
                <a:latin typeface="+mj-lt"/>
              </a:rPr>
              <a:t>Смолина Е.Б.</a:t>
            </a:r>
          </a:p>
          <a:p>
            <a:pPr>
              <a:buNone/>
            </a:pPr>
            <a:r>
              <a:rPr lang="ru-RU" sz="2300" b="1" dirty="0" smtClean="0">
                <a:latin typeface="+mj-lt"/>
              </a:rPr>
              <a:t>Анисимова Л.А.</a:t>
            </a:r>
          </a:p>
          <a:p>
            <a:pPr>
              <a:buNone/>
            </a:pPr>
            <a:r>
              <a:rPr lang="ru-RU" sz="2300" b="1" dirty="0" smtClean="0">
                <a:latin typeface="+mj-lt"/>
              </a:rPr>
              <a:t>Одиноких И.С</a:t>
            </a:r>
            <a:r>
              <a:rPr lang="ru-RU" sz="2300" b="1" dirty="0" smtClean="0">
                <a:latin typeface="+mj-lt"/>
              </a:rPr>
              <a:t>.</a:t>
            </a:r>
            <a:endParaRPr lang="ru-RU" sz="2300" b="1" dirty="0" smtClean="0">
              <a:latin typeface="+mj-lt"/>
            </a:endParaRPr>
          </a:p>
          <a:p>
            <a:endParaRPr lang="ru-RU" sz="2300" b="1" dirty="0">
              <a:latin typeface="+mj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944" y="2143717"/>
            <a:ext cx="2736304" cy="43096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300" b="1" dirty="0" err="1" smtClean="0">
                <a:latin typeface="+mj-lt"/>
              </a:rPr>
              <a:t>Флягина</a:t>
            </a:r>
            <a:r>
              <a:rPr lang="ru-RU" sz="2300" b="1" dirty="0" smtClean="0">
                <a:latin typeface="+mj-lt"/>
              </a:rPr>
              <a:t> </a:t>
            </a:r>
            <a:r>
              <a:rPr lang="ru-RU" sz="2300" b="1" dirty="0" smtClean="0">
                <a:latin typeface="+mj-lt"/>
              </a:rPr>
              <a:t>Н.С.</a:t>
            </a:r>
          </a:p>
          <a:p>
            <a:pPr>
              <a:buNone/>
            </a:pPr>
            <a:r>
              <a:rPr lang="ru-RU" sz="2300" b="1" dirty="0" smtClean="0">
                <a:latin typeface="+mj-lt"/>
              </a:rPr>
              <a:t>Жигунова Н.Д.</a:t>
            </a:r>
          </a:p>
          <a:p>
            <a:pPr>
              <a:buNone/>
            </a:pPr>
            <a:r>
              <a:rPr lang="ru-RU" sz="2300" b="1" dirty="0" err="1" smtClean="0">
                <a:latin typeface="+mj-lt"/>
              </a:rPr>
              <a:t>Грицина</a:t>
            </a:r>
            <a:r>
              <a:rPr lang="ru-RU" sz="2300" b="1" dirty="0" smtClean="0">
                <a:latin typeface="+mj-lt"/>
              </a:rPr>
              <a:t> С.И.</a:t>
            </a:r>
          </a:p>
          <a:p>
            <a:pPr>
              <a:buNone/>
            </a:pPr>
            <a:r>
              <a:rPr lang="ru-RU" sz="2300" b="1" dirty="0" smtClean="0">
                <a:latin typeface="+mj-lt"/>
              </a:rPr>
              <a:t>Распутина Н.Г.</a:t>
            </a:r>
          </a:p>
          <a:p>
            <a:pPr>
              <a:buNone/>
            </a:pPr>
            <a:r>
              <a:rPr lang="ru-RU" sz="2300" b="1" dirty="0" err="1" smtClean="0">
                <a:latin typeface="+mj-lt"/>
              </a:rPr>
              <a:t>Нестирович</a:t>
            </a:r>
            <a:r>
              <a:rPr lang="ru-RU" sz="2300" b="1" dirty="0" smtClean="0">
                <a:latin typeface="+mj-lt"/>
              </a:rPr>
              <a:t> В.Г.</a:t>
            </a:r>
          </a:p>
          <a:p>
            <a:pPr>
              <a:buNone/>
            </a:pPr>
            <a:r>
              <a:rPr lang="ru-RU" sz="2300" b="1" dirty="0" err="1" smtClean="0">
                <a:latin typeface="+mj-lt"/>
              </a:rPr>
              <a:t>Карымова</a:t>
            </a:r>
            <a:r>
              <a:rPr lang="ru-RU" sz="2300" b="1" dirty="0" smtClean="0">
                <a:latin typeface="+mj-lt"/>
              </a:rPr>
              <a:t> С.Н.</a:t>
            </a:r>
          </a:p>
          <a:p>
            <a:pPr>
              <a:buNone/>
            </a:pPr>
            <a:r>
              <a:rPr lang="ru-RU" sz="2300" b="1" dirty="0" smtClean="0">
                <a:latin typeface="+mj-lt"/>
              </a:rPr>
              <a:t>Иванова Л.В.</a:t>
            </a:r>
          </a:p>
          <a:p>
            <a:pPr>
              <a:buNone/>
            </a:pPr>
            <a:r>
              <a:rPr lang="ru-RU" sz="2300" b="1" dirty="0" err="1" smtClean="0">
                <a:latin typeface="+mj-lt"/>
              </a:rPr>
              <a:t>Купцова</a:t>
            </a:r>
            <a:r>
              <a:rPr lang="ru-RU" sz="2300" b="1" dirty="0" smtClean="0">
                <a:latin typeface="+mj-lt"/>
              </a:rPr>
              <a:t> И.В.</a:t>
            </a:r>
          </a:p>
          <a:p>
            <a:pPr>
              <a:buNone/>
            </a:pPr>
            <a:r>
              <a:rPr lang="ru-RU" sz="2300" b="1" dirty="0" err="1" smtClean="0">
                <a:latin typeface="+mj-lt"/>
              </a:rPr>
              <a:t>Палоян</a:t>
            </a:r>
            <a:r>
              <a:rPr lang="ru-RU" sz="2300" b="1" dirty="0" smtClean="0">
                <a:latin typeface="+mj-lt"/>
              </a:rPr>
              <a:t> С.С</a:t>
            </a:r>
            <a:r>
              <a:rPr lang="ru-RU" sz="2300" b="1" dirty="0" smtClean="0">
                <a:latin typeface="+mj-lt"/>
              </a:rPr>
              <a:t>.</a:t>
            </a:r>
            <a:endParaRPr lang="ru-RU" sz="2300" b="1" dirty="0" smtClean="0">
              <a:latin typeface="+mj-lt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6264696" y="2143717"/>
            <a:ext cx="2699792" cy="327531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None/>
            </a:pPr>
            <a:r>
              <a:rPr lang="ru-RU" sz="2300" b="1" dirty="0" err="1" smtClean="0">
                <a:latin typeface="+mj-lt"/>
              </a:rPr>
              <a:t>Сабаева</a:t>
            </a:r>
            <a:r>
              <a:rPr lang="ru-RU" sz="2300" b="1" dirty="0" smtClean="0">
                <a:latin typeface="+mj-lt"/>
              </a:rPr>
              <a:t> Н.А.</a:t>
            </a:r>
          </a:p>
          <a:p>
            <a:pPr>
              <a:buFont typeface="Wingdings 2"/>
              <a:buNone/>
            </a:pPr>
            <a:r>
              <a:rPr lang="ru-RU" sz="2300" b="1" dirty="0" smtClean="0">
                <a:latin typeface="+mj-lt"/>
              </a:rPr>
              <a:t>Беспалова О.В.</a:t>
            </a:r>
          </a:p>
          <a:p>
            <a:pPr>
              <a:buFont typeface="Wingdings 2"/>
              <a:buNone/>
            </a:pPr>
            <a:r>
              <a:rPr lang="ru-RU" sz="2300" b="1" dirty="0" smtClean="0">
                <a:latin typeface="+mj-lt"/>
              </a:rPr>
              <a:t>Гида В.Ф.</a:t>
            </a:r>
          </a:p>
          <a:p>
            <a:pPr>
              <a:buFont typeface="Wingdings 2"/>
              <a:buNone/>
            </a:pPr>
            <a:r>
              <a:rPr lang="ru-RU" sz="2300" b="1" dirty="0" smtClean="0">
                <a:latin typeface="+mj-lt"/>
              </a:rPr>
              <a:t>Романовская С.М.</a:t>
            </a:r>
          </a:p>
          <a:p>
            <a:pPr>
              <a:buFont typeface="Wingdings 2"/>
              <a:buNone/>
            </a:pPr>
            <a:r>
              <a:rPr lang="ru-RU" sz="2300" b="1" dirty="0" smtClean="0">
                <a:latin typeface="+mj-lt"/>
              </a:rPr>
              <a:t>Лимонова С.Л.</a:t>
            </a:r>
          </a:p>
          <a:p>
            <a:pPr>
              <a:buFont typeface="Wingdings 2"/>
              <a:buNone/>
            </a:pPr>
            <a:r>
              <a:rPr lang="ru-RU" sz="2300" b="1" dirty="0" smtClean="0">
                <a:latin typeface="+mj-lt"/>
              </a:rPr>
              <a:t>Скуратова Г.Е</a:t>
            </a:r>
          </a:p>
          <a:p>
            <a:pPr>
              <a:buFont typeface="Wingdings 2"/>
              <a:buNone/>
            </a:pPr>
            <a:r>
              <a:rPr lang="ru-RU" sz="2300" b="1" dirty="0" smtClean="0">
                <a:latin typeface="+mj-lt"/>
              </a:rPr>
              <a:t>Матюшина Т.Н.</a:t>
            </a:r>
          </a:p>
          <a:p>
            <a:pPr>
              <a:buFont typeface="Wingdings 2"/>
              <a:buNone/>
            </a:pPr>
            <a:r>
              <a:rPr lang="ru-RU" sz="2300" b="1" dirty="0" smtClean="0">
                <a:latin typeface="+mj-lt"/>
              </a:rPr>
              <a:t>Иванова В.В.</a:t>
            </a:r>
          </a:p>
          <a:p>
            <a:pPr>
              <a:buFont typeface="Wingdings 2"/>
              <a:buNone/>
            </a:pPr>
            <a:endParaRPr lang="ru-RU" sz="2300" b="1" dirty="0" smtClean="0">
              <a:latin typeface="+mj-lt"/>
            </a:endParaRPr>
          </a:p>
          <a:p>
            <a:pPr>
              <a:buFont typeface="Wingdings 2"/>
              <a:buNone/>
            </a:pPr>
            <a:endParaRPr lang="ru-RU" sz="2300" b="1" dirty="0" smtClean="0">
              <a:latin typeface="+mj-lt"/>
            </a:endParaRPr>
          </a:p>
          <a:p>
            <a:pPr>
              <a:buFont typeface="Wingdings 2"/>
              <a:buNone/>
            </a:pPr>
            <a:endParaRPr lang="ru-RU" sz="2300" b="1" dirty="0" smtClean="0">
              <a:latin typeface="+mj-lt"/>
            </a:endParaRPr>
          </a:p>
          <a:p>
            <a:endParaRPr lang="ru-RU" sz="2300" b="1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1484784"/>
            <a:ext cx="318747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2500" b="1" u="sng" dirty="0">
                <a:solidFill>
                  <a:srgbClr val="C00000"/>
                </a:solidFill>
                <a:latin typeface="+mj-lt"/>
              </a:rPr>
              <a:t>Благодарность МЗОО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1527567"/>
            <a:ext cx="363695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b="1" u="sng" dirty="0">
                <a:solidFill>
                  <a:srgbClr val="C00000"/>
                </a:solidFill>
                <a:latin typeface="+mj-lt"/>
              </a:rPr>
              <a:t>Почетная грамота МЗОО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368152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Мы гордимся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 Почетными донорами РФ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2880320" cy="338437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13584" y="2204864"/>
            <a:ext cx="4474840" cy="3122829"/>
          </a:xfrm>
        </p:spPr>
        <p:txBody>
          <a:bodyPr vert="horz">
            <a:noAutofit/>
          </a:bodyPr>
          <a:lstStyle/>
          <a:p>
            <a:pPr marL="365125" indent="-365125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3200" b="1" dirty="0" err="1">
                <a:latin typeface="+mj-lt"/>
              </a:rPr>
              <a:t>Дяденко</a:t>
            </a:r>
            <a:r>
              <a:rPr lang="ru-RU" sz="3200" b="1" dirty="0">
                <a:latin typeface="+mj-lt"/>
              </a:rPr>
              <a:t> А.И.</a:t>
            </a:r>
          </a:p>
          <a:p>
            <a:pPr marL="365125" indent="-365125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3200" b="1" dirty="0" err="1">
                <a:latin typeface="+mj-lt"/>
              </a:rPr>
              <a:t>Сабаева</a:t>
            </a:r>
            <a:r>
              <a:rPr lang="ru-RU" sz="3200" b="1" dirty="0">
                <a:latin typeface="+mj-lt"/>
              </a:rPr>
              <a:t> Т. В.</a:t>
            </a:r>
          </a:p>
          <a:p>
            <a:pPr marL="365125" indent="-365125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3200" b="1" dirty="0">
                <a:latin typeface="+mj-lt"/>
              </a:rPr>
              <a:t>Лукина З. Н.</a:t>
            </a:r>
          </a:p>
          <a:p>
            <a:pPr marL="365125" indent="-365125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3200" b="1" dirty="0" err="1">
                <a:latin typeface="+mj-lt"/>
              </a:rPr>
              <a:t>Есипенко</a:t>
            </a:r>
            <a:r>
              <a:rPr lang="ru-RU" sz="3200" b="1" dirty="0">
                <a:latin typeface="+mj-lt"/>
              </a:rPr>
              <a:t> Н.И.</a:t>
            </a:r>
          </a:p>
          <a:p>
            <a:pPr marL="365125" indent="-365125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3200" b="1" dirty="0">
                <a:latin typeface="+mj-lt"/>
              </a:rPr>
              <a:t>Матюшина М.М.</a:t>
            </a:r>
          </a:p>
          <a:p>
            <a:pPr marL="365125" indent="-365125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3200" b="1" dirty="0" err="1">
                <a:latin typeface="+mj-lt"/>
              </a:rPr>
              <a:t>Одинцева</a:t>
            </a:r>
            <a:r>
              <a:rPr lang="ru-RU" sz="3200" b="1" dirty="0">
                <a:latin typeface="+mj-lt"/>
              </a:rPr>
              <a:t> О.С</a:t>
            </a:r>
            <a:r>
              <a:rPr lang="ru-RU" sz="3200" b="1" dirty="0" smtClean="0">
                <a:latin typeface="+mj-lt"/>
              </a:rPr>
              <a:t>.</a:t>
            </a:r>
            <a:endParaRPr lang="ru-RU" sz="32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864" y="842982"/>
            <a:ext cx="8229600" cy="785818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Участие в конкурсах  </a:t>
            </a:r>
            <a:r>
              <a:rPr lang="ru-RU" b="1" dirty="0" smtClean="0">
                <a:solidFill>
                  <a:srgbClr val="C00000"/>
                </a:solidFill>
              </a:rPr>
              <a:t>ОПСА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21977">
            <a:off x="412619" y="2714182"/>
            <a:ext cx="2706048" cy="382774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6873">
            <a:off x="5972739" y="2736699"/>
            <a:ext cx="2706048" cy="3827748"/>
          </a:xfrm>
          <a:prstGeom prst="rect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Группа 2"/>
          <p:cNvGrpSpPr/>
          <p:nvPr/>
        </p:nvGrpSpPr>
        <p:grpSpPr>
          <a:xfrm>
            <a:off x="2771800" y="1994001"/>
            <a:ext cx="3601765" cy="2813741"/>
            <a:chOff x="2987029" y="2132856"/>
            <a:chExt cx="3098504" cy="2381693"/>
          </a:xfrm>
        </p:grpSpPr>
        <p:pic>
          <p:nvPicPr>
            <p:cNvPr id="8" name="Рисунок 7"/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029" y="2132856"/>
              <a:ext cx="3098504" cy="2381693"/>
            </a:xfrm>
            <a:prstGeom prst="rect">
              <a:avLst/>
            </a:prstGeom>
            <a:noFill/>
            <a:ln w="25400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Прямоугольник 8"/>
            <p:cNvSpPr/>
            <p:nvPr/>
          </p:nvSpPr>
          <p:spPr>
            <a:xfrm>
              <a:off x="3000364" y="3571876"/>
              <a:ext cx="3071834" cy="85725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/>
                <a:t>Педиатрическое отделение - </a:t>
              </a:r>
            </a:p>
            <a:p>
              <a:pPr algn="ctr"/>
              <a:r>
                <a:rPr lang="ru-RU" sz="1400" dirty="0" smtClean="0"/>
                <a:t>«Лучший сестринский коллектив 2018 года»</a:t>
              </a:r>
              <a:endParaRPr lang="ru-RU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2521</TotalTime>
  <Words>365</Words>
  <Application>Microsoft Office PowerPoint</Application>
  <PresentationFormat>Экран (4:3)</PresentationFormat>
  <Paragraphs>103</Paragraphs>
  <Slides>32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Поток</vt:lpstr>
      <vt:lpstr>Презентация PowerPoint</vt:lpstr>
      <vt:lpstr>История  Совета по сестринскому делу</vt:lpstr>
      <vt:lpstr>Совет по сестринскому делу</vt:lpstr>
      <vt:lpstr>На 1 июля 2018 г. членами ОПСА являются 90 человек (92%) сестринского персонала</vt:lpstr>
      <vt:lpstr>Наши достижения</vt:lpstr>
      <vt:lpstr>Информационный стенд</vt:lpstr>
      <vt:lpstr>Мы гордимся</vt:lpstr>
      <vt:lpstr>Мы гордимся  Почетными донорами РФ</vt:lpstr>
      <vt:lpstr>Участие в конкурсах  ОПСА</vt:lpstr>
      <vt:lpstr>Участие в региональных мероприятиях</vt:lpstr>
      <vt:lpstr>Участие в областном мероприятии района «Праздник севера 2018»</vt:lpstr>
      <vt:lpstr>Командно-штабное учение </vt:lpstr>
      <vt:lpstr>Участие в районных конкурсах</vt:lpstr>
      <vt:lpstr>Участие в районном стортивно-культурном празднике «Королева спорта Седельниково»</vt:lpstr>
      <vt:lpstr>Участие в спортивных мероприятиях</vt:lpstr>
      <vt:lpstr>Чествование  ветеранов</vt:lpstr>
      <vt:lpstr>Подведение итогов года </vt:lpstr>
      <vt:lpstr>Общебольничные мероприятия</vt:lpstr>
      <vt:lpstr>Участие в межрайонном турнире КВН</vt:lpstr>
      <vt:lpstr>Работа семинара «Актуальные вопросы  в организации работы фельдшеров ФАПов»</vt:lpstr>
      <vt:lpstr>Участие в районном конкурсе агитбригад</vt:lpstr>
      <vt:lpstr>Проведение комплексных обходов Советом по сестринскому делу</vt:lpstr>
      <vt:lpstr>Проведение мастер-классов </vt:lpstr>
      <vt:lpstr>Участие в акциях</vt:lpstr>
      <vt:lpstr>Участие в акциях</vt:lpstr>
      <vt:lpstr>Участие в акциях</vt:lpstr>
      <vt:lpstr>Участие в акциях</vt:lpstr>
      <vt:lpstr>Вступление молодых специалистов в ОПСА  </vt:lpstr>
      <vt:lpstr>Рабочие будни </vt:lpstr>
      <vt:lpstr>Рабочие будни </vt:lpstr>
      <vt:lpstr>Участие в субботниках</vt:lpstr>
      <vt:lpstr>Презентация PowerPoint</vt:lpstr>
    </vt:vector>
  </TitlesOfParts>
  <Company>Repack by Conductor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</dc:creator>
  <cp:lastModifiedBy>Sveta</cp:lastModifiedBy>
  <cp:revision>279</cp:revision>
  <dcterms:created xsi:type="dcterms:W3CDTF">2018-04-19T15:04:58Z</dcterms:created>
  <dcterms:modified xsi:type="dcterms:W3CDTF">2018-09-17T17:28:21Z</dcterms:modified>
</cp:coreProperties>
</file>