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99" r:id="rId4"/>
    <p:sldMasterId id="2147483844" r:id="rId5"/>
  </p:sldMasterIdLst>
  <p:notesMasterIdLst>
    <p:notesMasterId r:id="rId35"/>
  </p:notesMasterIdLst>
  <p:sldIdLst>
    <p:sldId id="257" r:id="rId6"/>
    <p:sldId id="283" r:id="rId7"/>
    <p:sldId id="284" r:id="rId8"/>
    <p:sldId id="260" r:id="rId9"/>
    <p:sldId id="262" r:id="rId10"/>
    <p:sldId id="267" r:id="rId11"/>
    <p:sldId id="265" r:id="rId12"/>
    <p:sldId id="297" r:id="rId13"/>
    <p:sldId id="308" r:id="rId14"/>
    <p:sldId id="287" r:id="rId15"/>
    <p:sldId id="290" r:id="rId16"/>
    <p:sldId id="306" r:id="rId17"/>
    <p:sldId id="307" r:id="rId18"/>
    <p:sldId id="289" r:id="rId19"/>
    <p:sldId id="291" r:id="rId20"/>
    <p:sldId id="295" r:id="rId21"/>
    <p:sldId id="279" r:id="rId22"/>
    <p:sldId id="288" r:id="rId23"/>
    <p:sldId id="282" r:id="rId24"/>
    <p:sldId id="292" r:id="rId25"/>
    <p:sldId id="263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00"/>
    <a:srgbClr val="C40000"/>
    <a:srgbClr val="006600"/>
    <a:srgbClr val="FF0000"/>
    <a:srgbClr val="009900"/>
    <a:srgbClr val="007A3D"/>
    <a:srgbClr val="008A45"/>
    <a:srgbClr val="E4E4E4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6937" autoAdjust="0"/>
  </p:normalViewPr>
  <p:slideViewPr>
    <p:cSldViewPr>
      <p:cViewPr varScale="1">
        <p:scale>
          <a:sx n="63" d="100"/>
          <a:sy n="63" d="100"/>
        </p:scale>
        <p:origin x="-10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AFFDECC-18EA-4177-ADBC-CF21F06F2F28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B6DBA3-5E9C-4B78-80B3-309108F3F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0172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7EDDF5-51E4-4C61-B3A0-4BE635046B0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0BEBCC92-B27D-4CBC-908F-29F4822D856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0BEBCC92-B27D-4CBC-908F-29F4822D856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0BEBCC92-B27D-4CBC-908F-29F4822D856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AB167D-5101-483F-899E-A85F3E48DCB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1D8B15-6CC5-4EA6-9474-1A31B7661E59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709C5-3CA7-4453-8991-BA54C20A87F7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A1CFC-15A8-41B7-BE27-E4ABACF91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98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8B155-FDA3-4BD1-8299-47374107C054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0A797-E754-4F76-A941-3D42E287E6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96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EDDB0-43E1-496E-A833-D07D0BA3157F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FE138-E84D-4E31-8AE2-626142B09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750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РАБОТА\презентации\Шаблоны для презентаций\Kardio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904" y="1556792"/>
            <a:ext cx="5436096" cy="1470025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284984"/>
            <a:ext cx="4176464" cy="11521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537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РАБОТА\презентации\Шаблоны для презентаций\KardioSlai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073D520-0B11-46C6-A575-59B78E7FD800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87DD1F-FC17-418A-ADE4-A96A2D334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596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D40D1-6771-4896-B4A5-EC7F44504162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A3669-1A3B-40C2-BDA4-A645CF4F0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745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2680C-A9CA-46ED-92C8-7710CB09A4A8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C8EA2-0176-4B8D-9326-F2573D4E4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332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A90AD-FE22-465F-90DC-919AC503A663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5A5D7-0624-4359-A629-9947D616C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395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7B5D6-989A-4092-9372-7F3365A3FD11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5B89D-1F17-40EA-8115-64F9AC431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2663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052BF-99CD-4F1D-8B9C-D4E881E0D37A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7FA69-F578-4134-8DA9-FCA4E49FF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2378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AD9E5-7B76-4093-9EBE-BD8FF82588F2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659FD-E64E-4355-BE00-575AB1397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216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C9FF8-550A-499C-B8D4-F07A44997665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52E88-A770-4FE9-B1E9-7B20C5792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216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9B33E-4782-42F0-99F9-9DFE6E4B8ADC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7FBDA-A6E7-49B3-95F6-A6A48B544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247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805DE-416E-4D46-B6E0-3373C4C30722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AC29C-EB4C-4FC4-A075-4FB899E29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1091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3FA80-CD7B-4817-B2E3-D18DE9E29DFE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C6402-D432-447C-8D9A-113481692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0741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110BF-942D-4459-BF85-4E35E84B40FC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16D8C-2E19-42CC-90FC-91FD100F8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746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7B389-C915-47D9-A014-CD4E54DF8492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B989E-421D-4788-AA5C-25F6E9884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670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403AF-EEF4-48AA-8485-C290993B8945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68D81-A79C-4760-841C-791A88655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1045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20FBB-211F-4379-AD66-289B0AF88095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CBD17-7C6F-4F3B-B8F9-057678D15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3652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9CA75-C578-42CC-BB40-D426B5476CD2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C68C8-61A7-4E21-89D2-1E60637F7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6265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2E3F2-88CC-4A84-B7D2-400BA53AFA9E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C7601-650A-48D4-8735-97D7F2159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5712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A8A7B-D883-43D8-823A-A7250AADE007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7E991-5D1A-4383-AE3D-A0C629751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469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29D84-11FA-4A9B-92CD-BAB08D6A81F6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1509-815E-4852-B6EE-23B2FEB33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2163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13261-130F-4C98-A9BE-055F9A54C2B3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B6BBC-69AD-4596-9FC8-BFF49579F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0596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2876-D9BE-418F-A534-E5CA1A619B37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08D97-62A0-4045-9E98-3BB58DE8F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3116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6A29B-A9D9-4243-8A17-4D25C143B7E8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D3FA1-D4FE-4498-8E2F-E712FD792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0350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137BC-CB46-4186-9B9D-4CA2030F1E16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934EF-1F67-4B39-AA74-05884FD06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272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14A5F-0367-4C5A-A03E-FD0920B3F83B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BF585-2807-4EBF-9CA5-C80FB02D9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015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6B17A-65FC-4C22-998C-9B274C3E590C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97BB0-E86B-49CC-A760-96F5FCE9C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9232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59BE6-A517-4F42-8203-396100CB3E4E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5D31E-3B1D-42C7-A1AA-E02903221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435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7A0DC-D240-495B-B700-D89C0A939762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FE4AE-29A1-4815-8DBA-424E6A783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2563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0CDC4-7994-4D7F-A710-E7004D425237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4D739-2D40-4F27-89B2-112BC972A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1626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9B90C-CB9A-4DF5-B970-C1CEB8CA8BE4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4C1D-75FF-4C68-AD99-F4DF55D2E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61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28A7D-2C2A-4B10-9DDA-03B84C9AEB31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3C684-ECBA-4A44-964B-A064C4D7C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9419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6D246-993C-4368-B2AC-3F18C7E85A43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56CE0-75E5-4126-AF2C-05CF52F14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3773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9460F-C753-40B4-9DB1-1A9ABA436FD3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7DAE4-E813-4D44-B73B-54F970490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3009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7944-754B-4E49-96B5-67EA030EE5F4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3DFB4-BC0D-4710-AE28-EBD9DE048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3261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ABC0A-FE98-470E-8D4B-A3E3993B28A9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DBF7F-919C-49FD-AAC7-F8BC53D0A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5444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D8BE3-69F0-45C0-8C53-4FF8B47D4FC6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63358-89FD-4194-99AA-F75B0EF5B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5115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41A4E-BE1A-4B9B-9DDE-5311AD429C3E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5711B-EA49-496B-9F42-D21DBE65B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932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B2714-B1E6-4906-A5DD-6046F9B04CD0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1648A-BFEC-48FA-A52F-ACBEDB5ED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03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8D180-DFA9-4842-8DC9-FA3C6DF52B51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C3AD3-CD48-4B2D-9327-D8CB487BE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124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4714D-9C27-40F3-A5E8-91E27320B298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348B9-C8DB-4B85-B8C7-FCE774ABB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56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79DE6-A14B-4A00-B61F-04E559F33DFB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CDDA4-B11F-4577-A0F2-39CC0A7D1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223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8DA1-2E27-4CD8-90BB-462D3528F49D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ECDF7-7923-4900-A81C-82263B705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93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3A2B-3ABE-4458-A811-44CAE68A92B6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CAC52-EA4F-4C7B-9019-4450B0997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329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71ACF0-4F06-4FC7-8748-44CCADC413D7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77F067-1667-4BCF-8277-961292DCB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АБОТА\презентации\Шаблоны для презентаций\KardioSlai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D3C4E7-D82B-46E1-863A-5863464D52EF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D158C8-F2E4-43EB-A826-099047AEC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DA3E6A-8556-4636-88F1-F0BBF9C99926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DF536D-C470-472D-9012-819D971FA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22DFD2-CFDA-437B-BFDF-E20359F0F236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706BF9-9FDB-45F5-93EF-E119067142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A50003-23E2-483D-9E96-13ED22F3E5FF}" type="datetimeFigureOut">
              <a:rPr lang="ru-RU"/>
              <a:pPr>
                <a:defRPr/>
              </a:pPr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4859D4-00C7-4882-8D37-9A5400EE2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microsoft.com/office/2007/relationships/hdphoto" Target="../media/hdphoto10.wdp"/><Relationship Id="rId4" Type="http://schemas.openxmlformats.org/officeDocument/2006/relationships/image" Target="../media/image26.jpeg"/><Relationship Id="rId9" Type="http://schemas.microsoft.com/office/2007/relationships/hdphoto" Target="../media/hdphoto1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microsoft.com/office/2007/relationships/hdphoto" Target="../media/hdphoto1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microsoft.com/office/2007/relationships/hdphoto" Target="../media/hdphoto15.wdp"/><Relationship Id="rId7" Type="http://schemas.microsoft.com/office/2007/relationships/hdphoto" Target="../media/hdphoto17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microsoft.com/office/2007/relationships/hdphoto" Target="../media/hdphoto19.wdp"/><Relationship Id="rId5" Type="http://schemas.microsoft.com/office/2007/relationships/hdphoto" Target="../media/hdphoto16.wdp"/><Relationship Id="rId10" Type="http://schemas.openxmlformats.org/officeDocument/2006/relationships/image" Target="../media/image38.jpeg"/><Relationship Id="rId4" Type="http://schemas.openxmlformats.org/officeDocument/2006/relationships/image" Target="../media/image35.jpeg"/><Relationship Id="rId9" Type="http://schemas.microsoft.com/office/2007/relationships/hdphoto" Target="../media/hdphoto18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microsoft.com/office/2007/relationships/hdphoto" Target="../media/hdphoto21.wdp"/><Relationship Id="rId7" Type="http://schemas.microsoft.com/office/2007/relationships/hdphoto" Target="../media/hdphoto23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microsoft.com/office/2007/relationships/hdphoto" Target="../media/hdphoto22.wdp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44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microsoft.com/office/2007/relationships/hdphoto" Target="../media/hdphoto25.wdp"/><Relationship Id="rId5" Type="http://schemas.openxmlformats.org/officeDocument/2006/relationships/image" Target="../media/image45.jpeg"/><Relationship Id="rId10" Type="http://schemas.microsoft.com/office/2007/relationships/hdphoto" Target="../media/hdphoto27.wdp"/><Relationship Id="rId4" Type="http://schemas.microsoft.com/office/2007/relationships/hdphoto" Target="../media/hdphoto24.wdp"/><Relationship Id="rId9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microsoft.com/office/2007/relationships/hdphoto" Target="../media/hdphoto28.wdp"/><Relationship Id="rId7" Type="http://schemas.microsoft.com/office/2007/relationships/hdphoto" Target="../media/hdphoto30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0.jpeg"/><Relationship Id="rId5" Type="http://schemas.microsoft.com/office/2007/relationships/hdphoto" Target="../media/hdphoto29.wdp"/><Relationship Id="rId4" Type="http://schemas.openxmlformats.org/officeDocument/2006/relationships/image" Target="../media/image49.jpeg"/><Relationship Id="rId9" Type="http://schemas.microsoft.com/office/2007/relationships/hdphoto" Target="../media/hdphoto31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4.wdp"/><Relationship Id="rId3" Type="http://schemas.openxmlformats.org/officeDocument/2006/relationships/image" Target="../media/image52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6" Type="http://schemas.microsoft.com/office/2007/relationships/hdphoto" Target="../media/hdphoto33.wdp"/><Relationship Id="rId5" Type="http://schemas.openxmlformats.org/officeDocument/2006/relationships/image" Target="../media/image53.jpeg"/><Relationship Id="rId10" Type="http://schemas.microsoft.com/office/2007/relationships/hdphoto" Target="../media/hdphoto35.wdp"/><Relationship Id="rId4" Type="http://schemas.microsoft.com/office/2007/relationships/hdphoto" Target="../media/hdphoto32.wdp"/><Relationship Id="rId9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microsoft.com/office/2007/relationships/hdphoto" Target="../media/hdphoto3.wdp"/><Relationship Id="rId4" Type="http://schemas.openxmlformats.org/officeDocument/2006/relationships/image" Target="../media/image9.jpeg"/><Relationship Id="rId9" Type="http://schemas.microsoft.com/office/2007/relationships/hdphoto" Target="../media/hdphoto5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6.wdp"/><Relationship Id="rId7" Type="http://schemas.microsoft.com/office/2007/relationships/hdphoto" Target="../media/hdphoto38.wdp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8.jpeg"/><Relationship Id="rId5" Type="http://schemas.microsoft.com/office/2007/relationships/hdphoto" Target="../media/hdphoto37.wdp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microsoft.com/office/2007/relationships/hdphoto" Target="../media/hdphoto39.wdp"/><Relationship Id="rId7" Type="http://schemas.microsoft.com/office/2007/relationships/hdphoto" Target="../media/hdphoto41.wdp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1.jpeg"/><Relationship Id="rId11" Type="http://schemas.microsoft.com/office/2007/relationships/hdphoto" Target="../media/hdphoto43.wdp"/><Relationship Id="rId5" Type="http://schemas.microsoft.com/office/2007/relationships/hdphoto" Target="../media/hdphoto40.wdp"/><Relationship Id="rId10" Type="http://schemas.openxmlformats.org/officeDocument/2006/relationships/image" Target="../media/image63.jpeg"/><Relationship Id="rId4" Type="http://schemas.openxmlformats.org/officeDocument/2006/relationships/image" Target="../media/image60.jpeg"/><Relationship Id="rId9" Type="http://schemas.microsoft.com/office/2007/relationships/hdphoto" Target="../media/hdphoto42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microsoft.com/office/2007/relationships/hdphoto" Target="../media/hdphoto44.wdp"/><Relationship Id="rId7" Type="http://schemas.microsoft.com/office/2007/relationships/hdphoto" Target="../media/hdphoto46.wdp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jpeg"/><Relationship Id="rId11" Type="http://schemas.microsoft.com/office/2007/relationships/hdphoto" Target="../media/hdphoto48.wdp"/><Relationship Id="rId5" Type="http://schemas.microsoft.com/office/2007/relationships/hdphoto" Target="../media/hdphoto45.wdp"/><Relationship Id="rId10" Type="http://schemas.openxmlformats.org/officeDocument/2006/relationships/image" Target="../media/image68.jpeg"/><Relationship Id="rId4" Type="http://schemas.openxmlformats.org/officeDocument/2006/relationships/image" Target="../media/image65.jpeg"/><Relationship Id="rId9" Type="http://schemas.microsoft.com/office/2007/relationships/hdphoto" Target="../media/hdphoto47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9.wdp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9.xml"/><Relationship Id="rId5" Type="http://schemas.microsoft.com/office/2007/relationships/hdphoto" Target="../media/hdphoto50.wdp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1.wdp"/><Relationship Id="rId7" Type="http://schemas.microsoft.com/office/2007/relationships/hdphoto" Target="../media/hdphoto53.wdp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3.jpeg"/><Relationship Id="rId5" Type="http://schemas.microsoft.com/office/2007/relationships/hdphoto" Target="../media/hdphoto52.wdp"/><Relationship Id="rId4" Type="http://schemas.openxmlformats.org/officeDocument/2006/relationships/image" Target="../media/image7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microsoft.com/office/2007/relationships/hdphoto" Target="../media/hdphoto54.wdp"/><Relationship Id="rId7" Type="http://schemas.microsoft.com/office/2007/relationships/hdphoto" Target="../media/hdphoto56.wdp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6.jpeg"/><Relationship Id="rId5" Type="http://schemas.microsoft.com/office/2007/relationships/hdphoto" Target="../media/hdphoto55.wdp"/><Relationship Id="rId4" Type="http://schemas.openxmlformats.org/officeDocument/2006/relationships/image" Target="../media/image7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microsoft.com/office/2007/relationships/hdphoto" Target="../media/hdphoto57.wdp"/><Relationship Id="rId7" Type="http://schemas.microsoft.com/office/2007/relationships/hdphoto" Target="../media/hdphoto59.wdp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0.jpeg"/><Relationship Id="rId5" Type="http://schemas.microsoft.com/office/2007/relationships/hdphoto" Target="../media/hdphoto58.wdp"/><Relationship Id="rId4" Type="http://schemas.openxmlformats.org/officeDocument/2006/relationships/image" Target="../media/image79.jpeg"/><Relationship Id="rId9" Type="http://schemas.microsoft.com/office/2007/relationships/hdphoto" Target="../media/hdphoto60.wdp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1.wdp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3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62.wdp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9.xml"/><Relationship Id="rId5" Type="http://schemas.microsoft.com/office/2007/relationships/hdphoto" Target="../media/hdphoto63.wdp"/><Relationship Id="rId4" Type="http://schemas.openxmlformats.org/officeDocument/2006/relationships/image" Target="../media/image8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8.wdp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Users\User\Desktop\Для презентации\административное здание\SANY140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492" y="1055261"/>
            <a:ext cx="9007012" cy="5614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TextBox 18"/>
          <p:cNvSpPr txBox="1">
            <a:spLocks noChangeArrowheads="1"/>
          </p:cNvSpPr>
          <p:nvPr/>
        </p:nvSpPr>
        <p:spPr bwMode="auto">
          <a:xfrm>
            <a:off x="2841555" y="-75585"/>
            <a:ext cx="630244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i="1" dirty="0" smtClean="0">
                <a:solidFill>
                  <a:schemeClr val="bg1"/>
                </a:solidFill>
              </a:rPr>
              <a:t>Бюджетное  учреждение  здравоохранения </a:t>
            </a:r>
          </a:p>
          <a:p>
            <a:pPr algn="ctr" eaLnBrk="1" hangingPunct="1"/>
            <a:r>
              <a:rPr lang="ru-RU" altLang="ru-RU" sz="2400" b="1" i="1" dirty="0" smtClean="0">
                <a:solidFill>
                  <a:schemeClr val="bg1"/>
                </a:solidFill>
              </a:rPr>
              <a:t>Омской  области «</a:t>
            </a:r>
            <a:r>
              <a:rPr lang="ru-RU" altLang="ru-RU" sz="2400" b="1" i="1" dirty="0" err="1" smtClean="0">
                <a:solidFill>
                  <a:schemeClr val="bg1"/>
                </a:solidFill>
              </a:rPr>
              <a:t>Усть-Ишимская</a:t>
            </a:r>
            <a:r>
              <a:rPr lang="ru-RU" altLang="ru-RU" sz="2400" b="1" i="1" dirty="0" smtClean="0">
                <a:solidFill>
                  <a:schemeClr val="bg1"/>
                </a:solidFill>
              </a:rPr>
              <a:t> центральная районная больница»</a:t>
            </a:r>
            <a:endParaRPr lang="ru-RU" altLang="ru-RU" sz="2400" b="1" i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782763"/>
            <a:ext cx="9144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defRPr/>
            </a:pPr>
            <a:endParaRPr kumimoji="1" lang="ru-RU" sz="5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14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2067" y="95250"/>
            <a:ext cx="651621" cy="911565"/>
          </a:xfrm>
          <a:prstGeom prst="rect">
            <a:avLst/>
          </a:prstGeom>
          <a:noFill/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7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64" y="63605"/>
            <a:ext cx="971600" cy="96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 descr="C:\Users\User\Desktop\ОПСА\Страничка на сайте ОПСА 2017г\Без имени-3копирование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6176" y="95250"/>
            <a:ext cx="936104" cy="891377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67760" y="2994337"/>
            <a:ext cx="762066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ВМЕСТЕ </a:t>
            </a:r>
            <a:r>
              <a:rPr lang="ru-RU" sz="5500" b="1" i="1" dirty="0" smtClean="0">
                <a:solidFill>
                  <a:srgbClr val="C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МЫ  -  </a:t>
            </a:r>
            <a:r>
              <a:rPr lang="ru-RU" sz="5500" b="1" i="1" dirty="0" smtClean="0">
                <a:solidFill>
                  <a:srgbClr val="C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СИЛА! </a:t>
            </a:r>
            <a:endParaRPr lang="ru-RU" sz="5500" b="1" i="1" dirty="0">
              <a:solidFill>
                <a:srgbClr val="C4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36512" y="93112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7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Участие в акциях </a:t>
            </a:r>
            <a:r>
              <a:rPr lang="ru-RU" sz="47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ОПСА</a:t>
            </a:r>
            <a:endParaRPr lang="ru-RU" sz="47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1" name="Picture 3" descr="C:\Users\User\Desktop\Для презентации\участие в акциях\Фото-008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660" y="1124744"/>
            <a:ext cx="3664748" cy="2868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User\Desktop\Для презентации\участие в акциях\20160212_09400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3" y="3933056"/>
            <a:ext cx="3689865" cy="2708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User\Desktop\Для презентации\участие в акциях\IMG_20161123_10272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124744"/>
            <a:ext cx="3744416" cy="2838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User\Desktop\Для презентации\участие в акциях\SANY2154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933056"/>
            <a:ext cx="3744416" cy="2708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456384" y="1772816"/>
            <a:ext cx="5868144" cy="352839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457200" indent="-457200">
              <a:spcBef>
                <a:spcPct val="0"/>
              </a:spcBef>
              <a:spcAft>
                <a:spcPts val="36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q"/>
            </a:pPr>
            <a:r>
              <a:rPr lang="ru-RU" sz="30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Диплом </a:t>
            </a:r>
            <a:r>
              <a:rPr lang="ru-RU" sz="3000" b="1" dirty="0">
                <a:solidFill>
                  <a:srgbClr val="006000"/>
                </a:solidFill>
                <a:latin typeface="+mj-lt"/>
                <a:cs typeface="Times New Roman" pitchFamily="18" charset="0"/>
              </a:rPr>
              <a:t>«Вклад Советов по сестринскому </a:t>
            </a:r>
            <a:r>
              <a:rPr lang="ru-RU" sz="30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делу </a:t>
            </a:r>
            <a:r>
              <a:rPr lang="ru-RU" sz="3000" b="1" dirty="0">
                <a:solidFill>
                  <a:srgbClr val="006000"/>
                </a:solidFill>
                <a:latin typeface="+mj-lt"/>
                <a:cs typeface="Times New Roman" pitchFamily="18" charset="0"/>
              </a:rPr>
              <a:t>в развитие </a:t>
            </a:r>
            <a:r>
              <a:rPr lang="ru-RU" sz="30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ОПСА»</a:t>
            </a:r>
            <a:endParaRPr lang="ru-RU" sz="3000" b="1" dirty="0">
              <a:solidFill>
                <a:srgbClr val="006000"/>
              </a:solidFill>
              <a:latin typeface="+mj-lt"/>
              <a:cs typeface="Times New Roman" pitchFamily="18" charset="0"/>
            </a:endParaRPr>
          </a:p>
          <a:p>
            <a:pPr marL="457200" indent="-457200">
              <a:spcBef>
                <a:spcPct val="0"/>
              </a:spcBef>
              <a:spcAft>
                <a:spcPts val="36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q"/>
            </a:pPr>
            <a:r>
              <a:rPr lang="ru-RU" sz="30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Участие </a:t>
            </a:r>
            <a:r>
              <a:rPr lang="ru-RU" sz="3000" b="1" dirty="0">
                <a:solidFill>
                  <a:srgbClr val="006000"/>
                </a:solidFill>
                <a:latin typeface="+mj-lt"/>
                <a:cs typeface="Times New Roman" pitchFamily="18" charset="0"/>
              </a:rPr>
              <a:t>в </a:t>
            </a:r>
            <a:r>
              <a:rPr lang="ru-RU" sz="30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форуме «Сохраняя </a:t>
            </a:r>
            <a:r>
              <a:rPr lang="ru-RU" sz="3000" b="1" dirty="0">
                <a:solidFill>
                  <a:srgbClr val="006000"/>
                </a:solidFill>
                <a:latin typeface="+mj-lt"/>
                <a:cs typeface="Times New Roman" pitchFamily="18" charset="0"/>
              </a:rPr>
              <a:t>традиции, устремляемся в будущее: </a:t>
            </a:r>
            <a:r>
              <a:rPr lang="ru-RU" sz="30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3000" b="1" dirty="0">
                <a:solidFill>
                  <a:srgbClr val="006000"/>
                </a:solidFill>
                <a:latin typeface="+mj-lt"/>
                <a:cs typeface="Times New Roman" pitchFamily="18" charset="0"/>
              </a:rPr>
              <a:t>профессионализм, инновации, качество</a:t>
            </a:r>
            <a:r>
              <a:rPr lang="ru-RU" sz="30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»</a:t>
            </a:r>
            <a:endParaRPr lang="ru-RU" sz="3000" b="1" dirty="0">
              <a:solidFill>
                <a:srgbClr val="006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1" y="-126687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Участие в региональных мероприятиях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1" name="Picture 3" descr="C:\Users\User\Desktop\Для презентации\Совет по сестринскому делу\image-0-02-03-a866ffe35bacb59a777ac8985d6ec32ced78710ba55ef6270ab01f25d7f8f320-V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96" y="1412776"/>
            <a:ext cx="3456384" cy="5139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Фото0344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9186" y="2564904"/>
            <a:ext cx="2902974" cy="39411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61" y="-126687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Участие в региональных мероприятиях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49" name="Picture 25" descr="C:\Users\Sveta\Desktop\889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9152" y="1204000"/>
            <a:ext cx="2665336" cy="40270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Sveta\Desktop\889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39063"/>
            <a:ext cx="2665336" cy="40362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07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292080" y="2852936"/>
            <a:ext cx="3888432" cy="936104"/>
          </a:xfrm>
        </p:spPr>
        <p:txBody>
          <a:bodyPr rtlCol="0">
            <a:noAutofit/>
          </a:bodyPr>
          <a:lstStyle/>
          <a:p>
            <a:pPr marL="285750" indent="-285750">
              <a:buFontTx/>
              <a:buChar char="-"/>
            </a:pPr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kumimoji="1" lang="ru-RU" sz="3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1" y="-99392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Участие в межрайонных мероприятиях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фотоСедельниково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8733" y="1268760"/>
            <a:ext cx="6561659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672" y="5733256"/>
            <a:ext cx="6719275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eaLnBrk="0" hangingPunct="0">
              <a:spcAft>
                <a:spcPts val="36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Char char="q"/>
              <a:defRPr sz="3000" b="1">
                <a:solidFill>
                  <a:srgbClr val="006000"/>
                </a:solidFill>
                <a:latin typeface="+mj-lt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/>
              <a:t>День главной медицинской сестры </a:t>
            </a:r>
            <a:r>
              <a:rPr lang="ru-RU" dirty="0" smtClean="0"/>
              <a:t>БУЗОО </a:t>
            </a:r>
            <a:r>
              <a:rPr lang="ru-RU" dirty="0"/>
              <a:t>«Седельниковская ЦРБ»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50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28826"/>
            <a:ext cx="91440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Проведение </a:t>
            </a:r>
            <a:r>
              <a:rPr lang="ru-RU" sz="45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мастер-классов</a:t>
            </a:r>
            <a:endParaRPr lang="ru-RU" sz="4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9" name="Picture 5" descr="C:\Users\User\Desktop\Для презентации\проведение мастер-класса\image-0-02-04-919d67c8399afc1f7c30c02fd429e531f2cb95fbbe21fe9e47bfb2d14c62af0e-V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213" y="1268760"/>
            <a:ext cx="2591595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User\Desktop\Для презентации\проведение мастер-класса\SANY161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994" y="1349679"/>
            <a:ext cx="3239494" cy="2517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User\Desktop\Для презентации\проведение мастер-класса\image-0-02-04-b12097bda93eeb902a62ae4aa21f4c72fe04fe2c2cdd7ba640baa726ba3c1560-V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0524" y="1260473"/>
            <a:ext cx="2591596" cy="2672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Для презентации\проведение мастер-класса\SANY1601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934" y="4005065"/>
            <a:ext cx="3506880" cy="2665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User\Desktop\Для презентации\проведение мастер-класса\SANY1614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6034" y="4005064"/>
            <a:ext cx="3806406" cy="2665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4624"/>
            <a:ext cx="9144000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5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Наша </a:t>
            </a:r>
            <a:r>
              <a:rPr lang="ru-RU" sz="55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жизнь</a:t>
            </a:r>
            <a:endParaRPr lang="ru-RU" sz="5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9" name="Picture 4" descr="C:\Users\User\Desktop\Для презентации\Наша жизнь\image-0-02-05-78a73ae5722f24755c1cd0bfed50e37777aa7f2532215e9fbbf7cc5980f4062d-V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1140322"/>
            <a:ext cx="7414180" cy="5483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User\Desktop\Для презентации\Наша жизнь\буклет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5" y="1120306"/>
            <a:ext cx="4032449" cy="2633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User\Desktop\Для презентации\Наша жизнь\буклет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6090" y="1184541"/>
            <a:ext cx="3934382" cy="2576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Для презентации\Наша жизнь\image-0-02-05-3631ee48edcc2fb28f5bec220b025e66cbe9b0a951e32efb9c50f4bfd0397e39-V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4193407" cy="2873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Все в ОПСА 2018г 2 на сайт\Работа с методической литературой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789041"/>
            <a:ext cx="3960440" cy="2873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44624"/>
            <a:ext cx="9144000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5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Наша </a:t>
            </a:r>
            <a:r>
              <a:rPr lang="ru-RU" sz="55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жизнь</a:t>
            </a:r>
            <a:endParaRPr lang="ru-RU" sz="5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4992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Профессиональная </a:t>
            </a:r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деятельность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3" name="Picture 3" descr="C:\Users\User\Desktop\Для презентации\Профессиональная деятельность\DSCF106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195187"/>
            <a:ext cx="3816424" cy="2737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User\Desktop\Для презентации\Профессиональная деятельность\SANY166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6169" y="1196752"/>
            <a:ext cx="3940287" cy="2699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User\Desktop\Для презентации\Профессиональная деятельность\DSCF05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14456"/>
            <a:ext cx="3816424" cy="265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User\Desktop\Для презентации\Профессиональная деятельность\DSCF0536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716016" y="3933056"/>
            <a:ext cx="3960440" cy="2726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:\Users\User\Desktop\Для презентации\Профессиональная деятельность\SANY169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3853228" cy="2997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User\Desktop\Для презентации\Профессиональная деятельность\SANY158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743569"/>
            <a:ext cx="4032448" cy="3033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C:\Users\User\Desktop\Для презентации\поликлиническая служба\image-0-02-03-0bf108a644eaf88f1f940cfe63ef45f3da42cb8976a8df13c517b41b7ff4ec9b-V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4640" y="1196752"/>
            <a:ext cx="2376264" cy="3731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174992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Профессиональная </a:t>
            </a:r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деятельность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8" name="Picture 3" descr="C:\Users\User\Desktop\Для презентации\Профессиональная деятельность\image-0-02-03-818cec030ca6cf47993c99853e5adcc3d97b398676ce68ae9c0813a53d3e3932-V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996952"/>
            <a:ext cx="2376264" cy="376241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16632"/>
            <a:ext cx="91440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Акушерская </a:t>
            </a:r>
            <a:r>
              <a:rPr lang="ru-RU" sz="45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служба</a:t>
            </a:r>
            <a:endParaRPr lang="ru-RU" sz="4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" name="Picture 3" descr="C:\Users\User\Desktop\Для презентации\акушерская служба\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334" y="1196752"/>
            <a:ext cx="3849626" cy="2749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User\Desktop\Для презентации\акушерская служба\SANY1697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7215" y="1181813"/>
            <a:ext cx="3767050" cy="2823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User\Desktop\Для презентации\акушерская служба\SANY1689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3960440" cy="2576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User\Desktop\Для презентации\акушерская служба\IMG_20160509_131815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7215" y="4077071"/>
            <a:ext cx="3767050" cy="25162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Box 18"/>
          <p:cNvSpPr txBox="1">
            <a:spLocks noChangeArrowheads="1"/>
          </p:cNvSpPr>
          <p:nvPr/>
        </p:nvSpPr>
        <p:spPr bwMode="auto">
          <a:xfrm>
            <a:off x="35496" y="200834"/>
            <a:ext cx="9148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400" b="1">
                <a:solidFill>
                  <a:schemeClr val="bg1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Усть-Ишимская ЦРБ основана в </a:t>
            </a:r>
            <a:r>
              <a:rPr lang="ru-RU" alt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1929 г.</a:t>
            </a:r>
            <a:endParaRPr lang="ru-RU" alt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4" name="Picture 3" descr="C:\Users\User\Desktop\Для презентации\история нашей больницы\IMG_00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9518" y="1249570"/>
            <a:ext cx="3686938" cy="2467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User\Desktop\Для презентации\история нашей больницы\IMG_000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279757"/>
            <a:ext cx="3794924" cy="2437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User\Desktop\Для презентации\история нашей больницы\IMG_000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9518" y="3861048"/>
            <a:ext cx="3686938" cy="2812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User\Desktop\Для презентации\история нашей больницы\IMG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402" y="3861048"/>
            <a:ext cx="3794925" cy="2812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389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Педиатрическая </a:t>
            </a:r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служба</a:t>
            </a:r>
            <a:endParaRPr lang="ru-RU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" name="Picture 5" descr="C:\Users\User\Desktop\Для презентации\педиатрическая служба\SANY225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3960653" cy="27598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User\Desktop\Для презентации\педиатрическая служба\WP_20170801_14_22_13_Pro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173239"/>
            <a:ext cx="4165508" cy="27598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User\Desktop\Для презентации\педиатрическая служба\IMG_001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4014880"/>
            <a:ext cx="3974393" cy="2654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77778"/>
            <a:ext cx="914400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Амбулаторно-поликлиническая </a:t>
            </a:r>
            <a:r>
              <a:rPr lang="ru-RU" sz="35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служба</a:t>
            </a:r>
            <a:endParaRPr lang="ru-RU" sz="3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1" name="Picture 3" descr="C:\Users\User\Desktop\Для презентации\поликлиническая служба\20160707_14104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412775"/>
            <a:ext cx="2952328" cy="2170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User\Desktop\Для презентации\поликлиническая служба\image-0-02-03-e71d064b76d890c2d106ef9040f3e9b66acc5238b482381bae9602af939f1793-V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412775"/>
            <a:ext cx="3039161" cy="2170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User\Desktop\Для презентации\поликлиническая служба\IMG_0007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412775"/>
            <a:ext cx="2952328" cy="2170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Для презентации\поликлиническая служба\20160707_14125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05064"/>
            <a:ext cx="3996444" cy="2643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User\Desktop\Для презентации\поликлиническая служба\IMG_0008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3600401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33762"/>
            <a:ext cx="91440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Служба скорой медицинской помощи</a:t>
            </a:r>
            <a:endParaRPr lang="ru-RU" sz="3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7" name="Picture 4" descr="C:\Users\User\Desktop\Для презентации\СМП\IMG_001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693" y="1189202"/>
            <a:ext cx="3606227" cy="2599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User\Desktop\Для презентации\СМП\DSCF174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1196752"/>
            <a:ext cx="3251974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User\Desktop\Для презентации\ЧС\image-0-02-05-562341ef8c39b5b6ca597256f5c213fd2875f6b9d1ffd0b0efa4d1fa8dcda3d0-V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67" y="4149080"/>
            <a:ext cx="3902369" cy="2484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User\Desktop\Для презентации\ЧС\image-0-02-05-8f3a22674e01c7cb5a20009ddfe9f051c9f2442338dd1b8b10a9b5d545c5f965-V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7434" y="4149080"/>
            <a:ext cx="382107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User\Desktop\Для презентации\СМП\IMG_2013_10_04_101738_0131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032824"/>
            <a:ext cx="2395357" cy="3170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36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4288" y="-66209"/>
            <a:ext cx="91440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Торжественные мероприятия, посвящённые профессиональным праздникам</a:t>
            </a:r>
            <a:endParaRPr lang="ru-RU" sz="3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8" name="Picture 3" descr="C:\Users\User\Desktop\Для презентации\конкурсы\SANY186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412775"/>
            <a:ext cx="4413696" cy="3216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User\Desktop\Для презентации\конкурсы\SANY172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412775"/>
            <a:ext cx="4413696" cy="3216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904000"/>
            <a:ext cx="338437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indent="0" algn="ctr" eaLnBrk="0" hangingPunct="0">
              <a:spcAft>
                <a:spcPts val="36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None/>
              <a:defRPr sz="3000" b="1">
                <a:solidFill>
                  <a:srgbClr val="006000"/>
                </a:solidFill>
                <a:latin typeface="+mj-lt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r>
              <a:rPr lang="ru-RU" dirty="0"/>
              <a:t>Международный день медицинской сестры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292080" y="4941168"/>
            <a:ext cx="288032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indent="0" algn="ctr" eaLnBrk="0" hangingPunct="0">
              <a:spcAft>
                <a:spcPts val="3600"/>
              </a:spcAft>
              <a:buClr>
                <a:srgbClr val="C00000"/>
              </a:buClr>
              <a:buSzPct val="75000"/>
              <a:buFont typeface="Wingdings" panose="05000000000000000000" pitchFamily="2" charset="2"/>
              <a:buNone/>
              <a:defRPr sz="3000" b="1">
                <a:solidFill>
                  <a:srgbClr val="006000"/>
                </a:solidFill>
                <a:latin typeface="+mj-lt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r>
              <a:rPr lang="ru-RU" dirty="0"/>
              <a:t>День медицинского работника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61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4288" y="149151"/>
            <a:ext cx="9144000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3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Профессиональные </a:t>
            </a:r>
            <a:r>
              <a:rPr lang="ru-RU" sz="43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43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конкурсы</a:t>
            </a:r>
            <a:endParaRPr lang="ru-RU" sz="43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479715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92" y="4886473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 descr="C:\Users\User\Desktop\Для презентации\конкурсы\DSC0157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204754"/>
            <a:ext cx="3960439" cy="2728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User\Desktop\Для презентации\конкурсы\DSC0161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7139" y="1220755"/>
            <a:ext cx="3897349" cy="2640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User\Desktop\Для презентации\конкурсы\DSC01599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501009"/>
            <a:ext cx="3960440" cy="3168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05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4288" y="82659"/>
            <a:ext cx="9144000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3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Участие </a:t>
            </a:r>
            <a:r>
              <a:rPr lang="ru-RU" sz="43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в районных мероприятиях</a:t>
            </a:r>
            <a:endParaRPr lang="ru-RU" sz="43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479715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92" y="4886473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5" descr="C:\Users\User\Desktop\Для презентации\общественная жизнь\IMG_001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761" y="1179530"/>
            <a:ext cx="3403303" cy="2395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User\Desktop\Для презентации\общественная жизнь\IMG_001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4056" y="1267904"/>
            <a:ext cx="3036356" cy="2310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User\Desktop\Для презентации\общественная жизнь\IMG_20160723_103955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57712" y="3630454"/>
            <a:ext cx="4406776" cy="30389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G_20180729_113241_HDR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630455"/>
            <a:ext cx="4234183" cy="3031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91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4288" y="128826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Участие </a:t>
            </a:r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в спортивных мероприятиях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479715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92" y="4886473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C:\Users\User\Desktop\Для презентации\общественная жизнь\image-0-02-03-e360780e5e8a9307b899825533937a89aa7388d8c548977c7361a92953ee40fe-V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248398" cy="2677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User\Desktop\Для презентации\общественная жизнь\image-0-02-05-5e9acd057a2448c66ddd3f6c30c18d2a37425135fdcc3dc1e26e75537a16ce81-V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339402"/>
            <a:ext cx="4423994" cy="2665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User\Desktop\Для презентации\общественная жизнь\image-0-02-05-a8d84cf4a34ffe0201455edff89252d3ead3d2b52cf0d6976e1ac0c728d1c281-V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010787"/>
            <a:ext cx="4165097" cy="2658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User\Desktop\Для презентации\общественная жизнь\image-0-02-03-442eaffc61e0dcc94290d3144a704517e21bc2cc4289b2820618c9b3323d3d9c-V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051993"/>
            <a:ext cx="4423993" cy="2592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70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4288" y="44624"/>
            <a:ext cx="91440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5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Наши </a:t>
            </a:r>
            <a:r>
              <a:rPr lang="ru-RU" sz="5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ветераны труда</a:t>
            </a:r>
            <a:endParaRPr lang="ru-RU" sz="5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479715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92" y="4886473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 descr="C:\Users\User\Desktop\ФОТО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73" y="1412776"/>
            <a:ext cx="4400539" cy="3240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IMG_20180515_15542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2759519"/>
            <a:ext cx="5013581" cy="3765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95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4288" y="118954"/>
            <a:ext cx="91440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5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День </a:t>
            </a:r>
            <a:r>
              <a:rPr lang="ru-RU" sz="5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пожилого </a:t>
            </a:r>
            <a:r>
              <a:rPr lang="ru-RU" sz="5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человека</a:t>
            </a:r>
            <a:endParaRPr lang="ru-RU" sz="5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479715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92" y="4886473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 descr="C:\Users\User\Desktop\Для презентации\День пожилого человека\проп 00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429000"/>
            <a:ext cx="5112568" cy="3237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Для презентации\День пожилого человека\проп 00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36" y="1268760"/>
            <a:ext cx="4812098" cy="3280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9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07504" y="5948759"/>
            <a:ext cx="8964612" cy="57658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ts val="3600"/>
              </a:spcAft>
              <a:buClr>
                <a:srgbClr val="C00000"/>
              </a:buClr>
              <a:buSzPct val="75000"/>
              <a:buFont typeface="Wingdings" panose="05000000000000000000" pitchFamily="2" charset="2"/>
            </a:pPr>
            <a:r>
              <a:rPr lang="ru-RU" sz="3800" b="1" dirty="0">
                <a:solidFill>
                  <a:srgbClr val="006000"/>
                </a:solidFill>
                <a:latin typeface="+mj-lt"/>
                <a:cs typeface="Times New Roman" pitchFamily="18" charset="0"/>
              </a:rPr>
              <a:t>НАШЕ </a:t>
            </a:r>
            <a:r>
              <a:rPr lang="ru-RU" sz="38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БУДУЩЕЕ  </a:t>
            </a:r>
            <a:r>
              <a:rPr lang="ru-RU" sz="3800" b="1" dirty="0">
                <a:solidFill>
                  <a:srgbClr val="006000"/>
                </a:solidFill>
                <a:latin typeface="+mj-lt"/>
                <a:cs typeface="Times New Roman" pitchFamily="18" charset="0"/>
              </a:rPr>
              <a:t>-  </a:t>
            </a:r>
            <a:r>
              <a:rPr lang="ru-RU" sz="38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В НАШИХ РУКАХ!</a:t>
            </a:r>
            <a:endParaRPr lang="ru-RU" sz="3800" b="1" dirty="0">
              <a:solidFill>
                <a:srgbClr val="006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479715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92" y="4886473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Все в ОПСА 2017г\коллектив ЦРБ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1340768"/>
            <a:ext cx="8263023" cy="4438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8"/>
          <p:cNvSpPr txBox="1">
            <a:spLocks noChangeArrowheads="1"/>
          </p:cNvSpPr>
          <p:nvPr/>
        </p:nvSpPr>
        <p:spPr bwMode="auto">
          <a:xfrm>
            <a:off x="2841555" y="116632"/>
            <a:ext cx="630244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500" b="1" i="1" smtClean="0">
                <a:solidFill>
                  <a:schemeClr val="bg1"/>
                </a:solidFill>
              </a:rPr>
              <a:t>Вместе мы – сила!</a:t>
            </a:r>
            <a:endParaRPr lang="ru-RU" altLang="ru-RU" sz="4500" b="1" i="1" dirty="0">
              <a:solidFill>
                <a:schemeClr val="bg1"/>
              </a:solidFill>
            </a:endParaRPr>
          </a:p>
        </p:txBody>
      </p:sp>
      <p:pic>
        <p:nvPicPr>
          <p:cNvPr id="15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2067" y="95250"/>
            <a:ext cx="651621" cy="911565"/>
          </a:xfrm>
          <a:prstGeom prst="rect">
            <a:avLst/>
          </a:prstGeom>
          <a:noFill/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7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64" y="63605"/>
            <a:ext cx="971600" cy="96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 descr="C:\Users\User\Desktop\ОПСА\Страничка на сайте ОПСА 2017г\Без имени-3копирование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6176" y="95250"/>
            <a:ext cx="936104" cy="891377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1213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512" y="-44807"/>
            <a:ext cx="91440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Совет по сестринскому делу </a:t>
            </a:r>
            <a:endParaRPr lang="ru-RU" sz="35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ctr"/>
            <a:r>
              <a:rPr lang="ru-RU" sz="35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создан  20 </a:t>
            </a:r>
            <a:r>
              <a:rPr lang="ru-RU" sz="3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октября 1989 г.</a:t>
            </a:r>
            <a:endParaRPr lang="ru-RU" sz="3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5400" y="2363788"/>
            <a:ext cx="6445250" cy="896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6100" y="5084763"/>
            <a:ext cx="46085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buFont typeface="Arial" pitchFamily="34" charset="0"/>
              <a:buChar char="•"/>
              <a:defRPr/>
            </a:pPr>
            <a:endParaRPr kumimoji="1" lang="ru-RU" b="1" kern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782763"/>
            <a:ext cx="9144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8EB3C8"/>
              </a:buClr>
              <a:buSzPct val="75000"/>
              <a:defRPr/>
            </a:pPr>
            <a:endParaRPr kumimoji="1" lang="ru-RU" sz="5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2050" name="Picture 2" descr="C:\Users\User\Desktop\все наши фото\фото старое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1124744"/>
            <a:ext cx="8064388" cy="5533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9604"/>
            <a:ext cx="91440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История Совета </a:t>
            </a:r>
            <a:r>
              <a:rPr lang="ru-RU" sz="3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по сестринскому делу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3779912" y="1556792"/>
            <a:ext cx="5021634" cy="648072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Font typeface="Arial" charset="0"/>
              <a:buNone/>
            </a:pPr>
            <a:r>
              <a:rPr lang="ru-RU" altLang="ru-RU" sz="4000" b="1" dirty="0" smtClean="0">
                <a:solidFill>
                  <a:srgbClr val="C40000"/>
                </a:solidFill>
                <a:latin typeface="+mj-lt"/>
                <a:cs typeface="Times New Roman" pitchFamily="18" charset="0"/>
              </a:rPr>
              <a:t>Ягодка </a:t>
            </a:r>
            <a:endParaRPr lang="ru-RU" altLang="ru-RU" sz="4000" b="1" dirty="0" smtClean="0">
              <a:solidFill>
                <a:srgbClr val="C40000"/>
              </a:solidFill>
              <a:latin typeface="+mj-lt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Font typeface="Arial" charset="0"/>
              <a:buNone/>
            </a:pPr>
            <a:r>
              <a:rPr lang="ru-RU" altLang="ru-RU" sz="4000" b="1" dirty="0" smtClean="0">
                <a:solidFill>
                  <a:srgbClr val="C40000"/>
                </a:solidFill>
                <a:latin typeface="+mj-lt"/>
                <a:cs typeface="Times New Roman" pitchFamily="18" charset="0"/>
              </a:rPr>
              <a:t>Галина  Афанасьевна</a:t>
            </a:r>
            <a:endParaRPr lang="ru-RU" altLang="ru-RU" sz="4000" b="1" dirty="0" smtClean="0">
              <a:solidFill>
                <a:srgbClr val="C4000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3075" name="Picture 3" descr="F:\фото Галина Афанасьевна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1656" y="1196752"/>
            <a:ext cx="3484240" cy="5319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6"/>
          <p:cNvSpPr>
            <a:spLocks noGrp="1"/>
          </p:cNvSpPr>
          <p:nvPr>
            <p:ph sz="half" idx="1"/>
          </p:nvPr>
        </p:nvSpPr>
        <p:spPr>
          <a:xfrm>
            <a:off x="3707904" y="3573016"/>
            <a:ext cx="5436096" cy="1008857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Font typeface="Arial" charset="0"/>
              <a:buNone/>
            </a:pPr>
            <a:r>
              <a:rPr lang="ru-RU" altLang="ru-RU" sz="37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Председатель </a:t>
            </a:r>
            <a:endParaRPr lang="ru-RU" altLang="ru-RU" sz="3700" b="1" dirty="0" smtClean="0">
              <a:solidFill>
                <a:srgbClr val="006000"/>
              </a:solidFill>
              <a:latin typeface="+mj-lt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8EB3C8"/>
              </a:buClr>
              <a:buSzPct val="75000"/>
              <a:buFont typeface="Arial" charset="0"/>
              <a:buNone/>
            </a:pPr>
            <a:r>
              <a:rPr lang="ru-RU" altLang="ru-RU" sz="37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Совета медицинских сестер </a:t>
            </a:r>
            <a:r>
              <a:rPr lang="ru-RU" altLang="ru-RU" sz="3700" b="1" dirty="0" smtClean="0">
                <a:solidFill>
                  <a:srgbClr val="006000"/>
                </a:solidFill>
                <a:latin typeface="+mj-lt"/>
                <a:cs typeface="Times New Roman" pitchFamily="18" charset="0"/>
              </a:rPr>
              <a:t>(1989 – 2003 гг.)</a:t>
            </a:r>
            <a:endParaRPr lang="ru-RU" altLang="ru-RU" sz="3700" b="1" dirty="0" smtClean="0">
              <a:solidFill>
                <a:srgbClr val="00600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User\Desktop\Для презентации\Совет по сестринскому делу\9x1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306488"/>
            <a:ext cx="3412559" cy="5212217"/>
          </a:xfrm>
          <a:prstGeom prst="rect">
            <a:avLst/>
          </a:prstGeom>
          <a:ln>
            <a:solidFill>
              <a:srgbClr val="006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74775" y="1628800"/>
            <a:ext cx="5089713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eaLnBrk="0" hangingPunct="0">
              <a:buClr>
                <a:srgbClr val="8EB3C8"/>
              </a:buClr>
              <a:buSzPct val="75000"/>
              <a:buFont typeface="Arial" charset="0"/>
              <a:buNone/>
              <a:defRPr sz="4000" b="1">
                <a:solidFill>
                  <a:srgbClr val="C40000"/>
                </a:solidFill>
                <a:latin typeface="+mj-lt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400">
                <a:latin typeface="+mn-lt"/>
                <a:cs typeface="+mn-cs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800">
                <a:latin typeface="+mn-lt"/>
                <a:cs typeface="+mn-cs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8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r>
              <a:rPr lang="ru-RU" dirty="0"/>
              <a:t>Андреева </a:t>
            </a:r>
            <a:endParaRPr lang="ru-RU" dirty="0" smtClean="0"/>
          </a:p>
          <a:p>
            <a:r>
              <a:rPr lang="ru-RU" dirty="0" smtClean="0"/>
              <a:t>Людмила Витальевна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59604"/>
            <a:ext cx="91440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История Совета </a:t>
            </a:r>
            <a:r>
              <a:rPr lang="ru-RU" sz="3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по сестринскому делу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46512" y="3199224"/>
            <a:ext cx="5220072" cy="293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eaLnBrk="0" hangingPunct="0">
              <a:buClr>
                <a:srgbClr val="8EB3C8"/>
              </a:buClr>
              <a:buSzPct val="75000"/>
              <a:buFont typeface="Arial" charset="0"/>
              <a:buNone/>
              <a:defRPr sz="3700" b="1">
                <a:solidFill>
                  <a:srgbClr val="006000"/>
                </a:solidFill>
                <a:latin typeface="+mj-lt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400">
                <a:latin typeface="+mn-lt"/>
                <a:cs typeface="+mn-cs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800">
                <a:latin typeface="+mn-lt"/>
                <a:cs typeface="+mn-cs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8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r>
              <a:rPr lang="ru-RU" dirty="0"/>
              <a:t>Председатель </a:t>
            </a:r>
          </a:p>
          <a:p>
            <a:r>
              <a:rPr lang="ru-RU" dirty="0"/>
              <a:t>Совета по сестринскому делу </a:t>
            </a:r>
            <a:r>
              <a:rPr lang="ru-RU" dirty="0" smtClean="0"/>
              <a:t>(с 2010 г. </a:t>
            </a:r>
            <a:r>
              <a:rPr lang="ru-RU" dirty="0"/>
              <a:t>по настоящее время)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-28575" y="116632"/>
            <a:ext cx="91440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5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Совет </a:t>
            </a:r>
            <a:r>
              <a:rPr lang="ru-RU" sz="4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по сестринскому делу </a:t>
            </a:r>
          </a:p>
        </p:txBody>
      </p:sp>
      <p:pic>
        <p:nvPicPr>
          <p:cNvPr id="2050" name="Picture 2" descr="F:\ЛВ\(10)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514" y="1196752"/>
            <a:ext cx="4335470" cy="3251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ЛВ\старшие медицинские сестры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39952" y="3284984"/>
            <a:ext cx="4775539" cy="3245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332" y="1022273"/>
            <a:ext cx="9137667" cy="3918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lvl="8" eaLnBrk="0" hangingPunct="0">
              <a:spcAft>
                <a:spcPts val="1800"/>
              </a:spcAft>
              <a:buClr>
                <a:srgbClr val="C00000"/>
              </a:buClr>
              <a:buSzPct val="75000"/>
            </a:pPr>
            <a:endParaRPr kumimoji="1" lang="ru-RU" altLang="ru-RU" sz="3000" b="1" dirty="0">
              <a:solidFill>
                <a:srgbClr val="002060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-26988"/>
            <a:ext cx="9144000" cy="91281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74992"/>
            <a:ext cx="9144000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7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Комитеты Совета по сестринскому делу</a:t>
            </a:r>
            <a:endParaRPr lang="ru-RU" sz="37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412776"/>
            <a:ext cx="5904658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indent="0" eaLnBrk="0" hangingPunct="0">
              <a:buClr>
                <a:srgbClr val="8EB3C8"/>
              </a:buClr>
              <a:buSzPct val="75000"/>
              <a:buFont typeface="Arial" charset="0"/>
              <a:buNone/>
              <a:defRPr sz="3700" b="1">
                <a:solidFill>
                  <a:srgbClr val="006000"/>
                </a:solidFill>
                <a:latin typeface="+mj-lt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400">
                <a:latin typeface="+mn-lt"/>
                <a:cs typeface="+mn-cs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800">
                <a:latin typeface="+mn-lt"/>
                <a:cs typeface="+mn-cs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8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dirty="0"/>
              <a:t>Профессиональный комитет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ru-RU" sz="3000" dirty="0"/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dirty="0"/>
              <a:t>Комитет по медицинскому и медикаментозному обеспечению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ru-RU" sz="3000" dirty="0"/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dirty="0"/>
              <a:t>Комитет по инфекционной безопасности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ru-RU" sz="3000" dirty="0"/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dirty="0"/>
              <a:t>Экспертный комитет</a:t>
            </a:r>
            <a:endParaRPr lang="ru-RU" sz="3000" dirty="0"/>
          </a:p>
        </p:txBody>
      </p:sp>
      <p:pic>
        <p:nvPicPr>
          <p:cNvPr id="1027" name="Picture 3" descr="C:\Users\User\Desktop\Для презентации\Совет по сестринскому делу\Медики (17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1" y="1081626"/>
            <a:ext cx="2304256" cy="1758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Для презентации\Совет по сестринскому делу\Медики (19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2940176"/>
            <a:ext cx="2304256" cy="1712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Для презентации\Совет по сестринскому делу\Медики (23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869160"/>
            <a:ext cx="2088232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Для презентации\Профессиональная деятельность\SANY157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174" y="4869160"/>
            <a:ext cx="2314074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6988"/>
            <a:ext cx="91440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Ключевые  члены  Омской профессиональной сестринской ассоциации</a:t>
            </a:r>
            <a:endParaRPr lang="ru-RU" sz="3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4871411"/>
            <a:ext cx="4104456" cy="1653933"/>
          </a:xfrm>
        </p:spPr>
        <p:txBody>
          <a:bodyPr rtlCol="0">
            <a:noAutofit/>
          </a:bodyPr>
          <a:lstStyle/>
          <a:p>
            <a:pPr algn="ctr"/>
            <a:r>
              <a:rPr lang="ru-RU" sz="3000" i="1" dirty="0" smtClean="0">
                <a:solidFill>
                  <a:srgbClr val="006000"/>
                </a:solidFill>
                <a:latin typeface="+mn-lt"/>
                <a:cs typeface="Times New Roman" pitchFamily="18" charset="0"/>
              </a:rPr>
              <a:t>Фельдшер </a:t>
            </a:r>
            <a:r>
              <a:rPr lang="ru-RU" sz="3000" dirty="0" smtClean="0">
                <a:solidFill>
                  <a:srgbClr val="006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rgbClr val="006000"/>
                </a:solidFill>
                <a:latin typeface="+mn-lt"/>
                <a:cs typeface="Times New Roman" pitchFamily="18" charset="0"/>
              </a:rPr>
            </a:br>
            <a:r>
              <a:rPr lang="ru-RU" sz="3000" dirty="0" err="1" smtClean="0">
                <a:solidFill>
                  <a:srgbClr val="C40000"/>
                </a:solidFill>
                <a:latin typeface="+mn-lt"/>
                <a:cs typeface="Times New Roman" pitchFamily="18" charset="0"/>
              </a:rPr>
              <a:t>калинина</a:t>
            </a:r>
            <a:r>
              <a:rPr lang="ru-RU" sz="3000" dirty="0" smtClean="0">
                <a:solidFill>
                  <a:srgbClr val="C40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rgbClr val="C40000"/>
                </a:solidFill>
                <a:latin typeface="+mn-lt"/>
                <a:cs typeface="Times New Roman" pitchFamily="18" charset="0"/>
              </a:rPr>
            </a:br>
            <a:r>
              <a:rPr lang="ru-RU" sz="3000" dirty="0" smtClean="0">
                <a:solidFill>
                  <a:srgbClr val="C40000"/>
                </a:solidFill>
                <a:latin typeface="+mn-lt"/>
                <a:cs typeface="Times New Roman" pitchFamily="18" charset="0"/>
              </a:rPr>
              <a:t>Елена </a:t>
            </a:r>
            <a:r>
              <a:rPr lang="ru-RU" sz="3000" dirty="0" err="1" smtClean="0">
                <a:solidFill>
                  <a:srgbClr val="C40000"/>
                </a:solidFill>
                <a:latin typeface="+mn-lt"/>
                <a:cs typeface="Times New Roman" pitchFamily="18" charset="0"/>
              </a:rPr>
              <a:t>васильевна</a:t>
            </a:r>
            <a:endParaRPr kumimoji="1" lang="ru-RU" sz="3000" cap="none" dirty="0">
              <a:solidFill>
                <a:srgbClr val="002060"/>
              </a:solidFill>
              <a:latin typeface="+mn-lt"/>
              <a:ea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 flipH="1" flipV="1">
            <a:off x="9972675" y="4437063"/>
            <a:ext cx="287338" cy="714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2" name="Picture 3" descr="C:\Users\User\Desktop\Для презентации\Совет по сестринскому делу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229987"/>
            <a:ext cx="2664296" cy="3543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User\Desktop\Для презентации\Совет по сестринскому делу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196752"/>
            <a:ext cx="2664296" cy="3552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08608" y="4869160"/>
            <a:ext cx="429138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000" i="1" dirty="0" smtClean="0">
                <a:solidFill>
                  <a:srgbClr val="006000"/>
                </a:solidFill>
                <a:latin typeface="+mn-lt"/>
                <a:cs typeface="Times New Roman" pitchFamily="18" charset="0"/>
              </a:rPr>
              <a:t>Фельдшер</a:t>
            </a:r>
            <a:r>
              <a:rPr lang="ru-RU" sz="3000" i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3000" i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3000" dirty="0" smtClean="0">
                <a:solidFill>
                  <a:srgbClr val="C40000"/>
                </a:solidFill>
                <a:latin typeface="+mn-lt"/>
                <a:cs typeface="Times New Roman" pitchFamily="18" charset="0"/>
              </a:rPr>
              <a:t>КОСТЯКОВА    </a:t>
            </a:r>
            <a:br>
              <a:rPr lang="ru-RU" sz="3000" dirty="0" smtClean="0">
                <a:solidFill>
                  <a:srgbClr val="C40000"/>
                </a:solidFill>
                <a:latin typeface="+mn-lt"/>
                <a:cs typeface="Times New Roman" pitchFamily="18" charset="0"/>
              </a:rPr>
            </a:br>
            <a:r>
              <a:rPr lang="ru-RU" sz="3000" dirty="0" smtClean="0">
                <a:solidFill>
                  <a:srgbClr val="C40000"/>
                </a:solidFill>
                <a:latin typeface="+mn-lt"/>
                <a:cs typeface="Times New Roman" pitchFamily="18" charset="0"/>
              </a:rPr>
              <a:t>ЕЛЕНА  ВИКТОРОВНА</a:t>
            </a:r>
            <a:endParaRPr kumimoji="1" lang="ru-RU" sz="3000" cap="none" dirty="0">
              <a:solidFill>
                <a:srgbClr val="002060"/>
              </a:solidFill>
              <a:latin typeface="+mn-lt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49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6632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7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Информационный стенд</a:t>
            </a:r>
            <a:endParaRPr lang="ru-RU" sz="47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 flipH="1" flipV="1">
            <a:off x="9972675" y="4437063"/>
            <a:ext cx="287338" cy="714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050" name="Picture 2" descr="C:\Users\User\Desktop\Все в ОПСА 2017г\image-0-02-04-9eca7e1bd19f708d28ba9e0f5cfe238aab82d0f0056a6711c02c496c1ceb9db4-V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5136"/>
            <a:ext cx="4896544" cy="3188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User\Desktop\Для презентации\Совет по сестринскому делу\Медики (3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9197" y="3356992"/>
            <a:ext cx="4621979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78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рганизация работы ФАП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7988</TotalTime>
  <Words>226</Words>
  <Application>Microsoft Office PowerPoint</Application>
  <PresentationFormat>Экран (4:3)</PresentationFormat>
  <Paragraphs>62</Paragraphs>
  <Slides>29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Тема Office</vt:lpstr>
      <vt:lpstr>организация работы ФАП</vt:lpstr>
      <vt:lpstr>1_Тема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Фельдшер  калинина Елена васильевна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175</cp:revision>
  <dcterms:created xsi:type="dcterms:W3CDTF">2016-11-07T18:04:20Z</dcterms:created>
  <dcterms:modified xsi:type="dcterms:W3CDTF">2018-09-21T06:40:39Z</dcterms:modified>
</cp:coreProperties>
</file>