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0" r:id="rId1"/>
  </p:sldMasterIdLst>
  <p:notesMasterIdLst>
    <p:notesMasterId r:id="rId26"/>
  </p:notesMasterIdLst>
  <p:sldIdLst>
    <p:sldId id="264" r:id="rId2"/>
    <p:sldId id="257" r:id="rId3"/>
    <p:sldId id="273" r:id="rId4"/>
    <p:sldId id="258" r:id="rId5"/>
    <p:sldId id="261" r:id="rId6"/>
    <p:sldId id="259" r:id="rId7"/>
    <p:sldId id="280" r:id="rId8"/>
    <p:sldId id="260" r:id="rId9"/>
    <p:sldId id="262" r:id="rId10"/>
    <p:sldId id="284" r:id="rId11"/>
    <p:sldId id="285" r:id="rId12"/>
    <p:sldId id="283" r:id="rId13"/>
    <p:sldId id="286" r:id="rId14"/>
    <p:sldId id="265" r:id="rId15"/>
    <p:sldId id="266" r:id="rId16"/>
    <p:sldId id="271" r:id="rId17"/>
    <p:sldId id="269" r:id="rId18"/>
    <p:sldId id="282" r:id="rId19"/>
    <p:sldId id="272" r:id="rId20"/>
    <p:sldId id="274" r:id="rId21"/>
    <p:sldId id="275" r:id="rId22"/>
    <p:sldId id="278" r:id="rId23"/>
    <p:sldId id="276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8117" autoAdjust="0"/>
  </p:normalViewPr>
  <p:slideViewPr>
    <p:cSldViewPr>
      <p:cViewPr>
        <p:scale>
          <a:sx n="66" d="100"/>
          <a:sy n="66" d="100"/>
        </p:scale>
        <p:origin x="-116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3628152401536446E-2"/>
          <c:y val="0.14272202660743205"/>
          <c:w val="0.49068960183432814"/>
          <c:h val="0.6076203231541050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члены Омской профессионалльной сестринской Ассоциации</c:v>
                </c:pt>
              </c:strCache>
            </c:strRef>
          </c:tx>
          <c:explosion val="3"/>
          <c:dPt>
            <c:idx val="1"/>
            <c:bubble3D val="0"/>
            <c:explosion val="7"/>
            <c:spPr>
              <a:solidFill>
                <a:srgbClr val="00B050"/>
              </a:solidFill>
            </c:spPr>
          </c:dPt>
          <c:dPt>
            <c:idx val="2"/>
            <c:bubble3D val="0"/>
            <c:spPr>
              <a:solidFill>
                <a:srgbClr val="FFFF99"/>
              </a:solidFill>
            </c:spPr>
          </c:dPt>
          <c:dPt>
            <c:idx val="3"/>
            <c:bubble3D val="0"/>
            <c:spPr>
              <a:solidFill>
                <a:srgbClr val="C00000"/>
              </a:solidFill>
            </c:spPr>
          </c:dPt>
          <c:dPt>
            <c:idx val="4"/>
            <c:bubble3D val="0"/>
            <c:spPr>
              <a:solidFill>
                <a:srgbClr val="660033"/>
              </a:solidFill>
            </c:spPr>
          </c:dPt>
          <c:dPt>
            <c:idx val="5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0.14630688181013921"/>
                  <c:y val="0.13739121315173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111095557521529E-2"/>
                  <c:y val="0.111941494940186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957945326925284E-3"/>
                  <c:y val="6.39560022521471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7504382778181427E-3"/>
                  <c:y val="2.75919134229837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2271870835526392E-2"/>
                  <c:y val="-1.58564030795575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медицинские сестры</c:v>
                </c:pt>
                <c:pt idx="1">
                  <c:v>фельдшеры</c:v>
                </c:pt>
                <c:pt idx="2">
                  <c:v>акушерки </c:v>
                </c:pt>
                <c:pt idx="3">
                  <c:v>рентгенлаборанты</c:v>
                </c:pt>
                <c:pt idx="4">
                  <c:v>фельдшеры-лаборанты</c:v>
                </c:pt>
                <c:pt idx="5">
                  <c:v>др. специалисты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61</c:v>
                </c:pt>
                <c:pt idx="1">
                  <c:v>17</c:v>
                </c:pt>
                <c:pt idx="2">
                  <c:v>9</c:v>
                </c:pt>
                <c:pt idx="3">
                  <c:v>3</c:v>
                </c:pt>
                <c:pt idx="4">
                  <c:v>7</c:v>
                </c:pt>
                <c:pt idx="5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6293954444158267"/>
          <c:y val="9.4607593674459547E-2"/>
          <c:w val="0.42372714088939156"/>
          <c:h val="0.88720639156044445"/>
        </c:manualLayout>
      </c:layout>
      <c:overlay val="0"/>
      <c:txPr>
        <a:bodyPr/>
        <a:lstStyle/>
        <a:p>
          <a:pPr>
            <a:defRPr b="1">
              <a:solidFill>
                <a:schemeClr val="accent1">
                  <a:lumMod val="50000"/>
                </a:schemeClr>
              </a:solidFill>
              <a:latin typeface="+mj-lt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9BDC6-BA26-4F29-99CD-F43EF9333CE5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5DA32-591D-4996-A7E5-AAA0A9335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799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5DA32-591D-4996-A7E5-AAA0A933500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4508-3EC6-4316-A905-2E5CF21705E2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182F1-8B1C-415E-A6D8-F361E097B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4508-3EC6-4316-A905-2E5CF21705E2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182F1-8B1C-415E-A6D8-F361E097B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4508-3EC6-4316-A905-2E5CF21705E2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182F1-8B1C-415E-A6D8-F361E097B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4508-3EC6-4316-A905-2E5CF21705E2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182F1-8B1C-415E-A6D8-F361E097B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4508-3EC6-4316-A905-2E5CF21705E2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182F1-8B1C-415E-A6D8-F361E097B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4508-3EC6-4316-A905-2E5CF21705E2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182F1-8B1C-415E-A6D8-F361E097B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4508-3EC6-4316-A905-2E5CF21705E2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182F1-8B1C-415E-A6D8-F361E097B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4508-3EC6-4316-A905-2E5CF21705E2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182F1-8B1C-415E-A6D8-F361E097B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4508-3EC6-4316-A905-2E5CF21705E2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182F1-8B1C-415E-A6D8-F361E097B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4508-3EC6-4316-A905-2E5CF21705E2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182F1-8B1C-415E-A6D8-F361E097B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04508-3EC6-4316-A905-2E5CF21705E2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BF182F1-8B1C-415E-A6D8-F361E097BE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4404508-3EC6-4316-A905-2E5CF21705E2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F182F1-8B1C-415E-A6D8-F361E097BE6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10" Type="http://schemas.openxmlformats.org/officeDocument/2006/relationships/image" Target="../media/image63.jpeg"/><Relationship Id="rId4" Type="http://schemas.openxmlformats.org/officeDocument/2006/relationships/image" Target="../media/image59.jpeg"/><Relationship Id="rId9" Type="http://schemas.microsoft.com/office/2007/relationships/hdphoto" Target="../media/hdphoto7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microsoft.com/office/2007/relationships/hdphoto" Target="../media/hdphoto8.wdp"/><Relationship Id="rId7" Type="http://schemas.openxmlformats.org/officeDocument/2006/relationships/image" Target="../media/image67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9.wdp"/><Relationship Id="rId5" Type="http://schemas.openxmlformats.org/officeDocument/2006/relationships/image" Target="../media/image66.jpeg"/><Relationship Id="rId10" Type="http://schemas.openxmlformats.org/officeDocument/2006/relationships/image" Target="../media/image69.jpeg"/><Relationship Id="rId4" Type="http://schemas.openxmlformats.org/officeDocument/2006/relationships/image" Target="../media/image65.jpeg"/><Relationship Id="rId9" Type="http://schemas.microsoft.com/office/2007/relationships/hdphoto" Target="../media/hdphoto10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2.jpeg"/><Relationship Id="rId7" Type="http://schemas.openxmlformats.org/officeDocument/2006/relationships/image" Target="../media/image3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3803" y="836712"/>
            <a:ext cx="7198717" cy="714379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/>
                <a:cs typeface="Times New Roman" pitchFamily="18" charset="0"/>
              </a:rPr>
              <a:t>Бюджетное учреждение здравоохранения Омской области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ffectLst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/>
                <a:cs typeface="Times New Roman" pitchFamily="18" charset="0"/>
              </a:rPr>
              <a:t>«Черлакская центральная районная больница»</a:t>
            </a:r>
            <a:endParaRPr lang="ru-RU" sz="2000" dirty="0">
              <a:solidFill>
                <a:schemeClr val="accent1">
                  <a:lumMod val="50000"/>
                </a:schemeClr>
              </a:solidFill>
              <a:effectLst/>
              <a:cs typeface="Times New Roman" pitchFamily="18" charset="0"/>
            </a:endParaRPr>
          </a:p>
        </p:txBody>
      </p:sp>
      <p:pic>
        <p:nvPicPr>
          <p:cNvPr id="15" name="Picture 9" descr="ОПСА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633110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6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693296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User\Desktop\Новая папка\Роддом.JP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544081" y="1772816"/>
            <a:ext cx="7986960" cy="507585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5671" y="3068960"/>
            <a:ext cx="8215370" cy="72008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ВМЕСТЕ – МЫ СИЛА!</a:t>
            </a:r>
            <a:endParaRPr lang="ru-RU" sz="6000" b="1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4624"/>
            <a:ext cx="8786874" cy="1154098"/>
          </a:xfr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35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Награждены  Почетной грамотой МЗ РФ</a:t>
            </a:r>
          </a:p>
        </p:txBody>
      </p:sp>
      <p:pic>
        <p:nvPicPr>
          <p:cNvPr id="3080" name="Picture 8" descr="C:\Users\User\Documents\Scanned Documents\Рисунок (1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6088" y="1684211"/>
            <a:ext cx="1971896" cy="2464869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081" name="Picture 9" descr="C:\Users\User\Documents\Scanned Documents\Рисунок (1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5" y="1700808"/>
            <a:ext cx="1889733" cy="2382707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 flipH="1">
            <a:off x="2428860" y="4094400"/>
            <a:ext cx="2143140" cy="27636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0"/>
              </a:spcBef>
              <a:defRPr sz="2000" b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dirty="0"/>
              <a:t>Дубовая </a:t>
            </a:r>
          </a:p>
          <a:p>
            <a:r>
              <a:rPr lang="ru-RU" dirty="0"/>
              <a:t>Ольга Анатольевна, </a:t>
            </a:r>
          </a:p>
          <a:p>
            <a:r>
              <a:rPr lang="ru-RU" dirty="0"/>
              <a:t>старшая акушера акушерско-физиологического отделения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786314" y="3983865"/>
            <a:ext cx="1857388" cy="2246769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0"/>
              </a:spcBef>
              <a:defRPr sz="2000" b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dirty="0" err="1"/>
              <a:t>Троц</a:t>
            </a:r>
            <a:r>
              <a:rPr lang="ru-RU" dirty="0"/>
              <a:t> </a:t>
            </a:r>
          </a:p>
          <a:p>
            <a:r>
              <a:rPr lang="ru-RU" dirty="0"/>
              <a:t>Людмила Александровна, </a:t>
            </a:r>
          </a:p>
          <a:p>
            <a:r>
              <a:rPr lang="ru-RU" dirty="0"/>
              <a:t>медицинская сестра  поликлиники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8563" y="4437112"/>
            <a:ext cx="1857388" cy="2036557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0"/>
              </a:spcBef>
              <a:defRPr sz="3000" b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sz="2000" dirty="0" err="1"/>
              <a:t>Литау</a:t>
            </a:r>
            <a:r>
              <a:rPr lang="ru-RU" sz="2000" dirty="0"/>
              <a:t> </a:t>
            </a:r>
          </a:p>
          <a:p>
            <a:r>
              <a:rPr lang="ru-RU" sz="2000" dirty="0"/>
              <a:t>Марина Васильевна,</a:t>
            </a:r>
          </a:p>
          <a:p>
            <a:r>
              <a:rPr lang="ru-RU" sz="2000" dirty="0"/>
              <a:t>фельдшер </a:t>
            </a:r>
            <a:r>
              <a:rPr lang="ru-RU" sz="2000" dirty="0" err="1"/>
              <a:t>Солянской</a:t>
            </a:r>
            <a:r>
              <a:rPr lang="ru-RU" sz="2000" dirty="0"/>
              <a:t> врачебной амбулатории</a:t>
            </a:r>
          </a:p>
        </p:txBody>
      </p:sp>
      <p:pic>
        <p:nvPicPr>
          <p:cNvPr id="3074" name="Picture 2" descr="C:\Users\User\Desktop\Без имени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4652" y="1684210"/>
            <a:ext cx="1989596" cy="246487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3" name="Picture 2" descr="C:\Users\User\Desktop\2009 ДЕЛОПРОИЗВОДСТВО, ИНДЕКСАЦИЯ\все фото\2017\DSC01822 — копия.JPG"/>
          <p:cNvPicPr>
            <a:picLocks noChangeAspect="1" noChangeArrowheads="1"/>
          </p:cNvPicPr>
          <p:nvPr/>
        </p:nvPicPr>
        <p:blipFill rotWithShape="1">
          <a:blip r:embed="rId5" cstate="print"/>
          <a:srcRect l="9042" r="9578"/>
          <a:stretch/>
        </p:blipFill>
        <p:spPr bwMode="auto">
          <a:xfrm>
            <a:off x="7050266" y="1684211"/>
            <a:ext cx="1914222" cy="2409136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7072330" y="4298320"/>
            <a:ext cx="1857388" cy="1938992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Гейко </a:t>
            </a:r>
          </a:p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Валентина Петровна,</a:t>
            </a:r>
          </a:p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операционная  медицинская сестра</a:t>
            </a:r>
          </a:p>
        </p:txBody>
      </p:sp>
    </p:spTree>
    <p:extLst>
      <p:ext uri="{BB962C8B-B14F-4D97-AF65-F5344CB8AC3E}">
        <p14:creationId xmlns:p14="http://schemas.microsoft.com/office/powerpoint/2010/main" val="101177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16700"/>
            <a:ext cx="8643998" cy="424068"/>
          </a:xfr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35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Награждены Почетной грамотой МЗОО</a:t>
            </a:r>
          </a:p>
        </p:txBody>
      </p:sp>
      <p:pic>
        <p:nvPicPr>
          <p:cNvPr id="25604" name="Picture 4" descr="C:\Users\User\Pictures\красовск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818" y="1928802"/>
            <a:ext cx="1500198" cy="171451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774518" y="1882567"/>
            <a:ext cx="1357322" cy="190647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0"/>
              </a:spcBef>
              <a:defRPr sz="2000" b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sz="1700" dirty="0"/>
              <a:t>Иванова </a:t>
            </a:r>
          </a:p>
          <a:p>
            <a:r>
              <a:rPr lang="ru-RU" sz="1700" dirty="0"/>
              <a:t>Раиса Николаевна,</a:t>
            </a:r>
          </a:p>
          <a:p>
            <a:r>
              <a:rPr lang="ru-RU" sz="1700" dirty="0"/>
              <a:t>старшая медицинская сестра </a:t>
            </a:r>
          </a:p>
          <a:p>
            <a:r>
              <a:rPr lang="ru-RU" sz="1700" dirty="0"/>
              <a:t>терапии</a:t>
            </a:r>
          </a:p>
        </p:txBody>
      </p:sp>
      <p:pic>
        <p:nvPicPr>
          <p:cNvPr id="7" name="Picture 2" descr="C:\Users\User\Documents\Scanned Documents\Рисунок (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928802"/>
            <a:ext cx="1571636" cy="171451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716016" y="1340768"/>
            <a:ext cx="1499058" cy="218521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0"/>
              </a:spcBef>
              <a:defRPr sz="1700" b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dirty="0"/>
              <a:t>Красовская</a:t>
            </a:r>
          </a:p>
          <a:p>
            <a:r>
              <a:rPr lang="ru-RU" dirty="0"/>
              <a:t>Наталья Геннадьевна,</a:t>
            </a:r>
          </a:p>
          <a:p>
            <a:r>
              <a:rPr lang="ru-RU" dirty="0"/>
              <a:t>медицинская сестра по физиотерапии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74518" y="4097684"/>
            <a:ext cx="1357322" cy="192360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Учеватова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 Елена Викторовна,</a:t>
            </a:r>
          </a:p>
          <a:p>
            <a:pPr algn="ctr">
              <a:spcBef>
                <a:spcPct val="0"/>
              </a:spcBef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фельдшер скорой медицинской помощи</a:t>
            </a:r>
          </a:p>
        </p:txBody>
      </p:sp>
      <p:pic>
        <p:nvPicPr>
          <p:cNvPr id="16" name="Picture 2" descr="C:\Users\User\Desktop\2009 ДЕЛОПРОИЗВОДСТВО, ИНДЕКСАЦИЯ\все фото\2017\DSC01774 — копия.JPG"/>
          <p:cNvPicPr>
            <a:picLocks noChangeAspect="1" noChangeArrowheads="1"/>
          </p:cNvPicPr>
          <p:nvPr/>
        </p:nvPicPr>
        <p:blipFill rotWithShape="1">
          <a:blip r:embed="rId4" cstate="print"/>
          <a:srcRect l="14315" r="10221"/>
          <a:stretch/>
        </p:blipFill>
        <p:spPr bwMode="auto">
          <a:xfrm>
            <a:off x="6235595" y="1928802"/>
            <a:ext cx="1360741" cy="1643074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25" name="Прямоугольник 24"/>
          <p:cNvSpPr/>
          <p:nvPr/>
        </p:nvSpPr>
        <p:spPr>
          <a:xfrm>
            <a:off x="7665262" y="1908916"/>
            <a:ext cx="1428728" cy="1693128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Хиль</a:t>
            </a:r>
          </a:p>
          <a:p>
            <a:pPr algn="ctr">
              <a:spcBef>
                <a:spcPct val="0"/>
              </a:spcBef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Ирина Викторовна, медицинская сестра – анестезист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5818" y="4143380"/>
            <a:ext cx="1500198" cy="171451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27" name="Прямоугольник 26"/>
          <p:cNvSpPr/>
          <p:nvPr/>
        </p:nvSpPr>
        <p:spPr>
          <a:xfrm>
            <a:off x="4716016" y="3620050"/>
            <a:ext cx="1427050" cy="218521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Матюшенко Галина Васильевна,  заведующая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ФАПом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,</a:t>
            </a:r>
          </a:p>
          <a:p>
            <a:pPr algn="ctr">
              <a:spcBef>
                <a:spcPct val="0"/>
              </a:spcBef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 д. </a:t>
            </a:r>
            <a:r>
              <a:rPr lang="ru-RU" sz="1700" b="1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Суворовка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 </a:t>
            </a:r>
          </a:p>
        </p:txBody>
      </p:sp>
      <p:pic>
        <p:nvPicPr>
          <p:cNvPr id="28" name="Picture 2" descr="C:\Users\User\Desktop\2009 ДЕЛОПРОИЗВОДСТВО, ИНДЕКСАЦИЯ\все фото\фото Совета\ЦРБ фото\03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0154" y="4214818"/>
            <a:ext cx="1500198" cy="1643074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29" name="Прямоугольник 28"/>
          <p:cNvSpPr/>
          <p:nvPr/>
        </p:nvSpPr>
        <p:spPr>
          <a:xfrm>
            <a:off x="7737270" y="3775650"/>
            <a:ext cx="1428728" cy="2213497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Довгань Людмила  Михайловна, процедурная медицинская сестра поликлиники </a:t>
            </a:r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 rotWithShape="1">
          <a:blip r:embed="rId7" cstate="print"/>
          <a:srcRect l="-1" t="11476" r="38643" b="11077"/>
          <a:stretch/>
        </p:blipFill>
        <p:spPr bwMode="auto">
          <a:xfrm>
            <a:off x="107504" y="4188158"/>
            <a:ext cx="1571636" cy="1689114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016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661248"/>
            <a:ext cx="3062144" cy="1055610"/>
          </a:xfr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Ключевой член ОПСА </a:t>
            </a:r>
            <a:br>
              <a:rPr lang="ru-RU" sz="25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 </a:t>
            </a:r>
            <a:r>
              <a:rPr lang="ru-RU" sz="25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Похильчук</a:t>
            </a: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Надежда Алексеевна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9388" y="4143380"/>
            <a:ext cx="1285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. </a:t>
            </a:r>
            <a:endParaRPr lang="ru-RU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7773" t="3927" r="8634" b="21178"/>
          <a:stretch/>
        </p:blipFill>
        <p:spPr bwMode="auto">
          <a:xfrm>
            <a:off x="298761" y="1916832"/>
            <a:ext cx="2633125" cy="345733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285120655"/>
              </p:ext>
            </p:extLst>
          </p:nvPr>
        </p:nvGraphicFramePr>
        <p:xfrm>
          <a:off x="3203848" y="1816812"/>
          <a:ext cx="5715008" cy="465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142844" y="836712"/>
            <a:ext cx="8969236" cy="857256"/>
          </a:xfrm>
          <a:prstGeom prst="rect">
            <a:avLst/>
          </a:prstGeo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</a:pPr>
            <a: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На 1 сентября 2018 г. членами ОПСА являются 51% сестринского персонала</a:t>
            </a:r>
            <a:endParaRPr lang="ru-RU" sz="3600" b="1" dirty="0">
              <a:solidFill>
                <a:srgbClr val="C00000"/>
              </a:solidFill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12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572132" y="3929066"/>
            <a:ext cx="1285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. </a:t>
            </a:r>
            <a:endParaRPr lang="ru-RU" sz="12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t="4325"/>
          <a:stretch/>
        </p:blipFill>
        <p:spPr bwMode="auto">
          <a:xfrm>
            <a:off x="1043608" y="1966317"/>
            <a:ext cx="6912768" cy="4691157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322009" y="1412776"/>
            <a:ext cx="8643998" cy="424068"/>
          </a:xfr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35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Информационный стенд </a:t>
            </a:r>
            <a:br>
              <a:rPr lang="ru-RU" sz="35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</a:br>
            <a:r>
              <a:rPr lang="ru-RU" sz="35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«Наша сестринская ассоциация»</a:t>
            </a:r>
          </a:p>
        </p:txBody>
      </p:sp>
    </p:spTree>
    <p:extLst>
      <p:ext uri="{BB962C8B-B14F-4D97-AF65-F5344CB8AC3E}">
        <p14:creationId xmlns:p14="http://schemas.microsoft.com/office/powerpoint/2010/main" val="232378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82372"/>
            <a:ext cx="7429552" cy="714380"/>
          </a:xfr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40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Участие в акциях </a:t>
            </a:r>
            <a:r>
              <a:rPr lang="ru-RU" sz="40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ОПСА</a:t>
            </a:r>
            <a:endParaRPr lang="ru-RU" sz="4000" b="1" dirty="0">
              <a:solidFill>
                <a:srgbClr val="C00000"/>
              </a:solidFill>
              <a:ea typeface="+mn-ea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t="18499"/>
          <a:stretch/>
        </p:blipFill>
        <p:spPr bwMode="auto">
          <a:xfrm>
            <a:off x="251520" y="4309771"/>
            <a:ext cx="3816424" cy="2359589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4100" name="Picture 4" descr="C:\Users\User\Desktop\2009 ДЕЛОПРОИЗВОДСТВО, ИНДЕКСАЦИЯ\все фото\акция белая ромашка\DSC07830 —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340768"/>
            <a:ext cx="3816424" cy="268463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9102" y="1340768"/>
            <a:ext cx="4066972" cy="268985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6" cstate="print"/>
          <a:srcRect r="7485"/>
          <a:stretch/>
        </p:blipFill>
        <p:spPr bwMode="auto">
          <a:xfrm>
            <a:off x="4889102" y="4320741"/>
            <a:ext cx="4009419" cy="2420627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692" y="1340768"/>
            <a:ext cx="3571244" cy="274072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5123" name="Picture 3" descr="C:\Users\User\Desktop\2009 ДЕЛОПРОИЗВОДСТВО, ИНДЕКСАЦИЯ\все фото\акция здоровое сердце\IMG_20150929_1159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428" y="4238758"/>
            <a:ext cx="3488192" cy="2574618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5124" name="Picture 4" descr="C:\Users\User\Desktop\2009 ДЕЛОПРОИЗВОДСТВО, ИНДЕКСАЦИЯ\статья\акц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326761"/>
            <a:ext cx="3903454" cy="2657671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221088"/>
            <a:ext cx="3903453" cy="2574618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83568" y="482372"/>
            <a:ext cx="7429552" cy="714380"/>
          </a:xfr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40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Участие в акциях </a:t>
            </a:r>
            <a:r>
              <a:rPr lang="ru-RU" sz="40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ОПСА</a:t>
            </a:r>
            <a:endParaRPr lang="ru-RU" sz="4000" b="1" dirty="0">
              <a:solidFill>
                <a:srgbClr val="C00000"/>
              </a:solidFill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3180" y="1131584"/>
            <a:ext cx="9253692" cy="857256"/>
          </a:xfr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40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Участие в проекте ОПСА</a:t>
            </a:r>
            <a:br>
              <a:rPr lang="ru-RU" sz="40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</a:br>
            <a:r>
              <a:rPr lang="ru-RU" sz="40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«Профессия, творчество, поэзия»</a:t>
            </a:r>
          </a:p>
        </p:txBody>
      </p:sp>
      <p:pic>
        <p:nvPicPr>
          <p:cNvPr id="1026" name="Picture 2" descr="C:\Users\User\Pictures\image18ZA3VF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76872"/>
            <a:ext cx="2500330" cy="350046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0013" y="5951602"/>
            <a:ext cx="8858312" cy="86177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0"/>
              </a:spcBef>
              <a:defRPr sz="2500" b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sz="3000" dirty="0"/>
              <a:t>Волкова Татьяна Николаевна, </a:t>
            </a:r>
          </a:p>
          <a:p>
            <a:r>
              <a:rPr lang="ru-RU" sz="3000" dirty="0"/>
              <a:t>медицинская сестра-анестезист</a:t>
            </a:r>
          </a:p>
        </p:txBody>
      </p:sp>
      <p:pic>
        <p:nvPicPr>
          <p:cNvPr id="1029" name="Picture 5" descr="C:\Users\User\Pictures\image0NWJGT3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2204864"/>
            <a:ext cx="2428892" cy="357190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2871176"/>
            <a:ext cx="3571900" cy="2286016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572132" y="3929066"/>
            <a:ext cx="1285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. </a:t>
            </a:r>
            <a:endParaRPr lang="ru-RU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329" y="1628800"/>
            <a:ext cx="6500670" cy="5027094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23" name="Прямоугольник 22"/>
          <p:cNvSpPr/>
          <p:nvPr/>
        </p:nvSpPr>
        <p:spPr>
          <a:xfrm>
            <a:off x="1619672" y="836712"/>
            <a:ext cx="5976664" cy="584776"/>
          </a:xfrm>
          <a:prstGeom prst="rect">
            <a:avLst/>
          </a:prstGeo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</a:pPr>
            <a:r>
              <a:rPr lang="ru-RU" sz="45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Наша библиотека</a:t>
            </a:r>
            <a:endParaRPr lang="ru-RU" sz="4500" b="1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572132" y="3929066"/>
            <a:ext cx="1285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. </a:t>
            </a:r>
            <a:endParaRPr lang="ru-RU" sz="12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27584" y="2117473"/>
            <a:ext cx="7416824" cy="4528945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107504" y="764704"/>
            <a:ext cx="8856984" cy="1158153"/>
          </a:xfrm>
          <a:prstGeom prst="rect">
            <a:avLst/>
          </a:prstGeo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</a:pPr>
            <a:r>
              <a:rPr lang="ru-RU" sz="35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В районном </a:t>
            </a:r>
            <a:r>
              <a:rPr lang="ru-RU" sz="35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музее открыт </a:t>
            </a:r>
            <a:r>
              <a:rPr lang="ru-RU" sz="35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зал, посвященный Черлакской </a:t>
            </a:r>
            <a:r>
              <a:rPr lang="ru-RU" sz="35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ЦРБ   </a:t>
            </a:r>
            <a:endParaRPr lang="ru-RU" sz="3500" b="1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67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928670"/>
            <a:ext cx="8643998" cy="488968"/>
          </a:xfrm>
        </p:spPr>
        <p:txBody>
          <a:bodyPr>
            <a:noAutofit/>
          </a:bodyPr>
          <a:lstStyle/>
          <a:p>
            <a:r>
              <a:rPr lang="ru-RU" sz="3200" i="1" dirty="0" smtClean="0"/>
              <a:t> </a:t>
            </a:r>
            <a:endParaRPr lang="ru-RU" sz="32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692696"/>
            <a:ext cx="8501090" cy="738664"/>
          </a:xfrm>
          <a:prstGeom prst="rect">
            <a:avLst/>
          </a:prstGeo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sz="4500" b="1">
                <a:solidFill>
                  <a:srgbClr val="C00000"/>
                </a:solidFill>
                <a:latin typeface="+mj-lt"/>
                <a:cs typeface="Times New Roman" pitchFamily="18" charset="0"/>
              </a:defRPr>
            </a:lvl1pPr>
          </a:lstStyle>
          <a:p>
            <a:r>
              <a:rPr lang="ru-RU" dirty="0"/>
              <a:t>Профессиональная </a:t>
            </a:r>
            <a:r>
              <a:rPr lang="ru-RU" dirty="0" smtClean="0"/>
              <a:t>деятельность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97895"/>
            <a:ext cx="2315656" cy="1643073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8282" y="3241740"/>
            <a:ext cx="2376594" cy="171451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706" y="5082904"/>
            <a:ext cx="2437533" cy="171451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7612" y="1412776"/>
            <a:ext cx="2254717" cy="171451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1186" y="3227490"/>
            <a:ext cx="2315656" cy="1709735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7" cstate="print"/>
          <a:srcRect r="11628"/>
          <a:stretch/>
        </p:blipFill>
        <p:spPr bwMode="auto">
          <a:xfrm>
            <a:off x="4483653" y="5082904"/>
            <a:ext cx="2464611" cy="171451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4783" y="980728"/>
            <a:ext cx="9163879" cy="1872208"/>
          </a:xfr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/>
            <a:r>
              <a:rPr lang="ru-RU" sz="3000" b="1" i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«Люди вместе могут совершить то, чего не в силах сделать в одиночку; единение умов и рук, сосредоточение их сил может стать почти всемогущим</a:t>
            </a:r>
            <a:r>
              <a:rPr lang="ru-RU" sz="3000" b="1" i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»</a:t>
            </a:r>
            <a:r>
              <a:rPr lang="en-US" sz="3000" b="1" i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en-US" sz="3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(</a:t>
            </a:r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</a:t>
            </a:r>
            <a:r>
              <a:rPr lang="ru-RU" sz="3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.</a:t>
            </a:r>
            <a:r>
              <a:rPr lang="en-US" sz="3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3000" b="1" dirty="0" err="1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Уибстер</a:t>
            </a:r>
            <a:r>
              <a:rPr lang="en-US" sz="3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</a:t>
            </a:r>
            <a:endParaRPr lang="ru-RU" sz="30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759" y="3212976"/>
            <a:ext cx="4104457" cy="3503805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85918" y="1383518"/>
            <a:ext cx="2525564" cy="178595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075" name="Picture 3" descr="C:\Users\User\Desktop\2009 ДЕЛОПРОИЗВОДСТВО, ИНДЕКСАЦИЯ\все фото\день медика\100_12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255420"/>
            <a:ext cx="2459102" cy="1857388"/>
          </a:xfrm>
          <a:prstGeom prst="round2Diag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5198712"/>
            <a:ext cx="2525564" cy="1571684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929322" y="1383518"/>
            <a:ext cx="2459102" cy="178595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071934" y="3255420"/>
            <a:ext cx="2592026" cy="178595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9" name="Picture 4" descr="G:\АКЦИИ\ФОТКИ\ЦРБ\детское отделенгие\Фото058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72198" y="5055884"/>
            <a:ext cx="2592026" cy="1714512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467544" y="692696"/>
            <a:ext cx="8501090" cy="738664"/>
          </a:xfrm>
          <a:prstGeom prst="rect">
            <a:avLst/>
          </a:prstGeo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sz="4500" b="1">
                <a:solidFill>
                  <a:srgbClr val="C00000"/>
                </a:solidFill>
                <a:latin typeface="+mj-lt"/>
                <a:cs typeface="Times New Roman" pitchFamily="18" charset="0"/>
              </a:defRPr>
            </a:lvl1pPr>
          </a:lstStyle>
          <a:p>
            <a:r>
              <a:rPr lang="ru-RU" dirty="0"/>
              <a:t>Профессиональная </a:t>
            </a:r>
            <a:r>
              <a:rPr lang="ru-RU" dirty="0" smtClean="0"/>
              <a:t>деятельность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25511" y="1859644"/>
            <a:ext cx="2558657" cy="1857388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1" name="Picture 3" descr="F:\2017\DSC018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4652566"/>
            <a:ext cx="2786082" cy="1571636"/>
          </a:xfrm>
          <a:prstGeom prst="round2DiagRect">
            <a:avLst/>
          </a:prstGeom>
          <a:noFill/>
          <a:ln w="190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Новая папка\DSC036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286512" y="4665676"/>
            <a:ext cx="2571768" cy="1571636"/>
          </a:xfrm>
          <a:prstGeom prst="round2Diag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1028" name="Picture 4" descr="C:\Users\User\Desktop\Новая папка\DSC0367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2404" y="1700808"/>
            <a:ext cx="1857388" cy="2571768"/>
          </a:xfrm>
          <a:prstGeom prst="round2Diag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1029" name="Picture 5" descr="C:\Users\User\Desktop\Новая папка\SDC1076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32240" y="1649320"/>
            <a:ext cx="1785950" cy="2571768"/>
          </a:xfrm>
          <a:prstGeom prst="round2Diag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10" cstate="print"/>
          <a:srcRect t="28297"/>
          <a:stretch/>
        </p:blipFill>
        <p:spPr bwMode="auto">
          <a:xfrm>
            <a:off x="3623049" y="4188504"/>
            <a:ext cx="2245095" cy="249976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467544" y="692696"/>
            <a:ext cx="8501090" cy="738664"/>
          </a:xfrm>
          <a:prstGeom prst="rect">
            <a:avLst/>
          </a:prstGeo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sz="4500" b="1">
                <a:solidFill>
                  <a:srgbClr val="C00000"/>
                </a:solidFill>
                <a:latin typeface="+mj-lt"/>
                <a:cs typeface="Times New Roman" pitchFamily="18" charset="0"/>
              </a:defRPr>
            </a:lvl1pPr>
          </a:lstStyle>
          <a:p>
            <a:r>
              <a:rPr lang="ru-RU" dirty="0"/>
              <a:t>Профессиональная </a:t>
            </a:r>
            <a:r>
              <a:rPr lang="ru-RU" dirty="0" smtClean="0"/>
              <a:t>деятельность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71504"/>
          </a:xfr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45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Общественные </a:t>
            </a:r>
            <a:r>
              <a:rPr lang="ru-RU" sz="45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мероприятия</a:t>
            </a:r>
            <a:endParaRPr lang="ru-RU" sz="4500" b="1" dirty="0">
              <a:solidFill>
                <a:srgbClr val="C00000"/>
              </a:solidFill>
              <a:ea typeface="+mn-ea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350003"/>
            <a:ext cx="2857520" cy="214314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2" name="Picture 4" descr="C:\Users\User\Desktop\2009 ДЕЛОПРОИЗВОДСТВО, ИНДЕКСАЦИЯ\все фото\соревнования\фот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4617" y="1584945"/>
            <a:ext cx="3217560" cy="2189182"/>
          </a:xfrm>
          <a:prstGeom prst="round2Diag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0866" y="4278565"/>
            <a:ext cx="3565630" cy="2214578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9449" y="1638713"/>
            <a:ext cx="3217560" cy="218918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1" name="Picture 5" descr="C:\Users\User\Pictures\imageF6APEKJ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278565"/>
            <a:ext cx="2220848" cy="2246779"/>
          </a:xfrm>
          <a:prstGeom prst="round2DiagRect">
            <a:avLst/>
          </a:prstGeom>
          <a:noFill/>
          <a:ln w="190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75426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916832"/>
            <a:ext cx="2857520" cy="175099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844824"/>
            <a:ext cx="2714644" cy="175099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4640" y="4293096"/>
            <a:ext cx="2857520" cy="2214578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1742" y="4509120"/>
            <a:ext cx="2786082" cy="180020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4" name="Picture 3" descr="C:\Users\User\Pictures\imagePE6JAG9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1740138"/>
            <a:ext cx="2786082" cy="2071702"/>
          </a:xfrm>
          <a:prstGeom prst="round2Diag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3" name="Picture 2" descr="C:\Users\User\Pictures\image2XXEIWNK.jpg"/>
          <p:cNvPicPr>
            <a:picLocks noChangeAspect="1" noChangeArrowheads="1"/>
          </p:cNvPicPr>
          <p:nvPr/>
        </p:nvPicPr>
        <p:blipFill rotWithShape="1">
          <a:blip r:embed="rId7" cstate="print"/>
          <a:srcRect t="10080" b="9182"/>
          <a:stretch/>
        </p:blipFill>
        <p:spPr bwMode="auto">
          <a:xfrm>
            <a:off x="6143636" y="4578987"/>
            <a:ext cx="2857520" cy="1730333"/>
          </a:xfrm>
          <a:prstGeom prst="round2DiagRect">
            <a:avLst/>
          </a:prstGeom>
          <a:noFill/>
          <a:ln w="19050">
            <a:solidFill>
              <a:srgbClr val="0070C0"/>
            </a:solidFill>
          </a:ln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71504"/>
          </a:xfr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45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Общественные </a:t>
            </a:r>
            <a:r>
              <a:rPr lang="ru-RU" sz="45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мероприятия</a:t>
            </a:r>
            <a:endParaRPr lang="ru-RU" sz="4500" b="1" dirty="0">
              <a:solidFill>
                <a:srgbClr val="C00000"/>
              </a:solidFill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1700808"/>
            <a:ext cx="8822214" cy="714380"/>
          </a:xfr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Только совместная работа может привести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желаемому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результату 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4119" y="4579988"/>
            <a:ext cx="2650807" cy="1656755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5161" y="4646827"/>
            <a:ext cx="2650808" cy="1590485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14282" y="6381328"/>
            <a:ext cx="8786874" cy="35394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>
              <a:spcBef>
                <a:spcPct val="0"/>
              </a:spcBef>
              <a:buNone/>
              <a:defRPr kumimoji="0" sz="1700" b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sz="3000" dirty="0"/>
              <a:t>Сплоченность людей – нерушимая крепость!</a:t>
            </a:r>
            <a:endParaRPr lang="ru-RU" sz="3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t="4034"/>
          <a:stretch/>
        </p:blipFill>
        <p:spPr bwMode="auto">
          <a:xfrm>
            <a:off x="277642" y="4646826"/>
            <a:ext cx="2650806" cy="1589915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495" y="2673364"/>
            <a:ext cx="3418921" cy="161859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 cstate="print"/>
          <a:srcRect t="24253"/>
          <a:stretch/>
        </p:blipFill>
        <p:spPr bwMode="auto">
          <a:xfrm>
            <a:off x="654477" y="2673364"/>
            <a:ext cx="3479973" cy="161859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2" name="Picture 9" descr="ОПСА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649836"/>
            <a:ext cx="660283" cy="92368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3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710022"/>
            <a:ext cx="880393" cy="877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985364" y="841272"/>
            <a:ext cx="7015792" cy="571504"/>
          </a:xfrm>
          <a:prstGeom prst="rect">
            <a:avLst/>
          </a:prstGeo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</a:pPr>
            <a:r>
              <a:rPr lang="ru-RU" sz="45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Вместе мы – сила!</a:t>
            </a:r>
            <a:endParaRPr lang="ru-RU" sz="4500" b="1" dirty="0">
              <a:solidFill>
                <a:srgbClr val="C00000"/>
              </a:solidFill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/>
          <a:srcRect t="11143"/>
          <a:stretch/>
        </p:blipFill>
        <p:spPr bwMode="auto">
          <a:xfrm>
            <a:off x="128645" y="1755993"/>
            <a:ext cx="8856694" cy="4697343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395536" y="620688"/>
            <a:ext cx="8215370" cy="720080"/>
          </a:xfrm>
          <a:prstGeom prst="rect">
            <a:avLst/>
          </a:prstGeom>
        </p:spPr>
        <p:txBody>
          <a:bodyPr vert="horz" tIns="0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0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Современная структура здравоохранения Черлакского района</a:t>
            </a:r>
            <a:endParaRPr lang="ru-RU" sz="3000" b="1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821893"/>
            <a:ext cx="8929718" cy="878915"/>
          </a:xfrm>
        </p:spPr>
        <p:txBody>
          <a:bodyPr vert="horz" tIns="0">
            <a:noAutofit/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12  </a:t>
            </a:r>
            <a:r>
              <a:rPr lang="ru-RU" sz="36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мая 1990  г. </a:t>
            </a:r>
            <a: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создан</a:t>
            </a:r>
            <a:b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Совет по сестринскому  делу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l="18172" r="10141"/>
          <a:stretch/>
        </p:blipFill>
        <p:spPr bwMode="auto">
          <a:xfrm rot="5400000">
            <a:off x="744046" y="1475503"/>
            <a:ext cx="1681587" cy="2455363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026" name="Picture 2" descr="C:\Users\User\Desktop\Новая папка\архив КЕС 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566" y="4402272"/>
            <a:ext cx="2460242" cy="1812809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1880" y="1862392"/>
            <a:ext cx="2460242" cy="179849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67495" y="4464782"/>
            <a:ext cx="2524985" cy="1750299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85482" y="3068960"/>
            <a:ext cx="3107674" cy="214542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357158" y="3635732"/>
            <a:ext cx="2428892" cy="47705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1990 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год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0800000" flipV="1">
            <a:off x="611560" y="6119835"/>
            <a:ext cx="2210588" cy="553998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2000 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год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06118" y="3622098"/>
            <a:ext cx="2500330" cy="47705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2005 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год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93290" y="6215082"/>
            <a:ext cx="2643206" cy="47705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2010 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год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31840" y="5214950"/>
            <a:ext cx="3071834" cy="47705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2018 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год</a:t>
            </a:r>
            <a:endParaRPr lang="ru-RU" sz="25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836712"/>
            <a:ext cx="8969236" cy="857256"/>
          </a:xfrm>
        </p:spPr>
        <p:txBody>
          <a:bodyPr vert="horz" lIns="0" tIns="0" rIns="0" bIns="0" anchor="b">
            <a:noAutofit/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36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Руководители Совета по сестринскому </a:t>
            </a:r>
            <a: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делу с </a:t>
            </a:r>
            <a:r>
              <a:rPr lang="ru-RU" sz="36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1990 г. по 2018 г.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2610" y="5301208"/>
            <a:ext cx="2643206" cy="1246495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0"/>
              </a:spcBef>
              <a:defRPr sz="2500" b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dirty="0"/>
              <a:t>Тушканова </a:t>
            </a:r>
          </a:p>
          <a:p>
            <a:r>
              <a:rPr lang="ru-RU" dirty="0"/>
              <a:t>Валентина Пименовна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82062" y="5301208"/>
            <a:ext cx="2786082" cy="1246495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0"/>
              </a:spcBef>
              <a:defRPr sz="2500" b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dirty="0"/>
              <a:t>Румянцева </a:t>
            </a:r>
          </a:p>
          <a:p>
            <a:r>
              <a:rPr lang="ru-RU" dirty="0"/>
              <a:t>Людмила Анатольевна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77836" y="5301207"/>
            <a:ext cx="2714644" cy="1246495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0"/>
              </a:spcBef>
              <a:defRPr sz="2500" b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dirty="0"/>
              <a:t>Задорожная </a:t>
            </a:r>
          </a:p>
          <a:p>
            <a:r>
              <a:rPr lang="ru-RU" dirty="0"/>
              <a:t>Елена </a:t>
            </a:r>
          </a:p>
          <a:p>
            <a:r>
              <a:rPr lang="ru-RU" dirty="0"/>
              <a:t>Васильевна</a:t>
            </a:r>
          </a:p>
        </p:txBody>
      </p:sp>
      <p:pic>
        <p:nvPicPr>
          <p:cNvPr id="8193" name="Picture 1" descr="C:\Users\User\Pictures\румянце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3745" y="2060279"/>
            <a:ext cx="2512391" cy="3071833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060278"/>
            <a:ext cx="2428892" cy="3071834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836" y="1988840"/>
            <a:ext cx="2714644" cy="3071834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892380" cy="714380"/>
          </a:xfr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Руководители комитетов </a:t>
            </a:r>
            <a:b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Совета по сестринскому делу</a:t>
            </a:r>
            <a:endParaRPr lang="ru-RU" sz="3600" b="1" dirty="0">
              <a:solidFill>
                <a:srgbClr val="C00000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852" y="5461472"/>
            <a:ext cx="4285140" cy="1279896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>
              <a:spcBef>
                <a:spcPct val="0"/>
              </a:spcBef>
              <a:buNone/>
              <a:defRPr kumimoji="0" sz="2500" b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dirty="0"/>
              <a:t>Руководитель </a:t>
            </a:r>
          </a:p>
          <a:p>
            <a:r>
              <a:rPr lang="ru-RU" dirty="0"/>
              <a:t>профессионального </a:t>
            </a:r>
          </a:p>
          <a:p>
            <a:r>
              <a:rPr lang="ru-RU" dirty="0"/>
              <a:t>комитета</a:t>
            </a:r>
          </a:p>
          <a:p>
            <a:r>
              <a:rPr lang="ru-RU" dirty="0"/>
              <a:t>Дубовая О.А.</a:t>
            </a:r>
          </a:p>
        </p:txBody>
      </p:sp>
      <p:pic>
        <p:nvPicPr>
          <p:cNvPr id="1028" name="Picture 4" descr="C:\Users\User\Desktop\2009 ДЕЛОПРОИЗВОДСТВО, ИНДЕКСАЦИЯ\все фото\црб 2014\Новая папка\DSC01336 — копи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15318" r="9000"/>
          <a:stretch/>
        </p:blipFill>
        <p:spPr bwMode="auto">
          <a:xfrm>
            <a:off x="5793746" y="1894249"/>
            <a:ext cx="2450662" cy="3155211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0372" y="1916832"/>
            <a:ext cx="2561508" cy="314327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035430" y="4797440"/>
            <a:ext cx="3929058" cy="2015936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Руководитель комитета</a:t>
            </a:r>
          </a:p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по инфекционной  безопасности</a:t>
            </a:r>
          </a:p>
          <a:p>
            <a:pPr algn="ctr">
              <a:spcBef>
                <a:spcPct val="0"/>
              </a:spcBef>
            </a:pPr>
            <a:r>
              <a:rPr lang="ru-RU" sz="2500" b="1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Баглюк</a:t>
            </a: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 Т.В.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4016" y="5229200"/>
            <a:ext cx="4427984" cy="1556792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kumimoji="0" sz="2500" b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dirty="0"/>
              <a:t>Руководитель комитета </a:t>
            </a:r>
          </a:p>
          <a:p>
            <a:r>
              <a:rPr lang="ru-RU" dirty="0"/>
              <a:t>по </a:t>
            </a:r>
            <a:r>
              <a:rPr lang="ru-RU" dirty="0" smtClean="0"/>
              <a:t>мед. </a:t>
            </a:r>
            <a:r>
              <a:rPr lang="ru-RU" dirty="0"/>
              <a:t>и медикаментозному </a:t>
            </a:r>
          </a:p>
          <a:p>
            <a:r>
              <a:rPr lang="ru-RU" dirty="0"/>
              <a:t>обеспечению </a:t>
            </a:r>
          </a:p>
          <a:p>
            <a:r>
              <a:rPr lang="ru-RU" dirty="0" err="1"/>
              <a:t>Роева</a:t>
            </a:r>
            <a:r>
              <a:rPr lang="ru-RU" dirty="0"/>
              <a:t> А.А.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89168" y="5226784"/>
            <a:ext cx="3143272" cy="1631216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kumimoji="0" sz="2500" b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dirty="0"/>
              <a:t>Руководитель  этического комитета</a:t>
            </a:r>
          </a:p>
          <a:p>
            <a:r>
              <a:rPr lang="ru-RU" dirty="0"/>
              <a:t>Скиба Е.В.</a:t>
            </a:r>
          </a:p>
          <a:p>
            <a:endParaRPr lang="ru-RU" dirty="0"/>
          </a:p>
        </p:txBody>
      </p:sp>
      <p:pic>
        <p:nvPicPr>
          <p:cNvPr id="2050" name="Picture 2" descr="C:\Users\User\Pictures\роева.jpg"/>
          <p:cNvPicPr>
            <a:picLocks noChangeAspect="1" noChangeArrowheads="1"/>
          </p:cNvPicPr>
          <p:nvPr/>
        </p:nvPicPr>
        <p:blipFill rotWithShape="1">
          <a:blip r:embed="rId2" cstate="print"/>
          <a:srcRect l="15145" t="18389" r="14010" b="8090"/>
          <a:stretch/>
        </p:blipFill>
        <p:spPr bwMode="auto">
          <a:xfrm>
            <a:off x="1098645" y="1888923"/>
            <a:ext cx="2518725" cy="3292019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6" name="Picture 3" descr="C:\Users\User\Pictures\imageBNOJW944.jpg"/>
          <p:cNvPicPr>
            <a:picLocks noChangeAspect="1" noChangeArrowheads="1"/>
          </p:cNvPicPr>
          <p:nvPr/>
        </p:nvPicPr>
        <p:blipFill rotWithShape="1">
          <a:blip r:embed="rId3"/>
          <a:srcRect l="6588" r="6355"/>
          <a:stretch/>
        </p:blipFill>
        <p:spPr bwMode="auto">
          <a:xfrm>
            <a:off x="5564335" y="1888922"/>
            <a:ext cx="2627087" cy="3292019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892380" cy="714380"/>
          </a:xfr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Руководители комитетов </a:t>
            </a:r>
            <a:b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Совета по сестринскому делу</a:t>
            </a:r>
            <a:endParaRPr lang="ru-RU" sz="3600" b="1" dirty="0">
              <a:solidFill>
                <a:srgbClr val="C00000"/>
              </a:solidFill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286380" y="5278849"/>
            <a:ext cx="3286148" cy="1246495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defPPr>
              <a:defRPr lang="ru-RU"/>
            </a:defPPr>
            <a:lvl1pPr algn="ctr">
              <a:spcBef>
                <a:spcPct val="0"/>
              </a:spcBef>
              <a:defRPr sz="2500" b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defRPr>
            </a:lvl1pPr>
          </a:lstStyle>
          <a:p>
            <a:r>
              <a:rPr lang="ru-RU" dirty="0"/>
              <a:t>Руководитель </a:t>
            </a:r>
          </a:p>
          <a:p>
            <a:r>
              <a:rPr lang="ru-RU" dirty="0"/>
              <a:t>районного комитета</a:t>
            </a:r>
          </a:p>
          <a:p>
            <a:r>
              <a:rPr lang="ru-RU" dirty="0"/>
              <a:t> Иванова Е.В.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5182160"/>
            <a:ext cx="3499892" cy="1631216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Руководитель </a:t>
            </a:r>
          </a:p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комитета по </a:t>
            </a:r>
            <a:r>
              <a:rPr lang="ru-RU" sz="2500" b="1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курации</a:t>
            </a: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 </a:t>
            </a:r>
          </a:p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прочего персонала</a:t>
            </a:r>
          </a:p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 </a:t>
            </a:r>
            <a:r>
              <a:rPr lang="ru-RU" sz="2500" b="1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Литко</a:t>
            </a: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 С.С.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/>
          <a:srcRect r="28087"/>
          <a:stretch/>
        </p:blipFill>
        <p:spPr bwMode="auto">
          <a:xfrm>
            <a:off x="5461175" y="2001950"/>
            <a:ext cx="2481937" cy="322725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029" name="Picture 5" descr="C:\Users\User\Pictures\imageO92S4D40.jpg"/>
          <p:cNvPicPr>
            <a:picLocks noChangeAspect="1" noChangeArrowheads="1"/>
          </p:cNvPicPr>
          <p:nvPr/>
        </p:nvPicPr>
        <p:blipFill rotWithShape="1">
          <a:blip r:embed="rId3"/>
          <a:srcRect l="12839" t="6720" r="25737" b="17514"/>
          <a:stretch/>
        </p:blipFill>
        <p:spPr bwMode="auto">
          <a:xfrm>
            <a:off x="1292083" y="2001950"/>
            <a:ext cx="2343813" cy="322725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892380" cy="714380"/>
          </a:xfr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Руководители комитетов </a:t>
            </a:r>
            <a:b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Совета по сестринскому делу</a:t>
            </a:r>
            <a:endParaRPr lang="ru-RU" sz="3600" b="1" dirty="0">
              <a:solidFill>
                <a:srgbClr val="C00000"/>
              </a:solidFill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181760"/>
            <a:ext cx="3109501" cy="248760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026" name="Picture 2" descr="C:\Users\User\Desktop\2009 ДЕЛОПРОИЗВОДСТВО, ИНДЕКСАЦИЯ\все фото\день медика\DSC_3656.JPG"/>
          <p:cNvPicPr>
            <a:picLocks noChangeAspect="1" noChangeArrowheads="1"/>
          </p:cNvPicPr>
          <p:nvPr/>
        </p:nvPicPr>
        <p:blipFill rotWithShape="1">
          <a:blip r:embed="rId3" cstate="print"/>
          <a:srcRect l="7071"/>
          <a:stretch/>
        </p:blipFill>
        <p:spPr bwMode="auto">
          <a:xfrm>
            <a:off x="6088199" y="4293096"/>
            <a:ext cx="2804281" cy="2387152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9264"/>
            <a:ext cx="8229600" cy="571504"/>
          </a:xfrm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ru-RU" sz="36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Работа </a:t>
            </a:r>
            <a:r>
              <a:rPr lang="ru-RU" sz="3600" b="1" dirty="0" smtClean="0">
                <a:solidFill>
                  <a:srgbClr val="C00000"/>
                </a:solidFill>
                <a:ea typeface="+mn-ea"/>
                <a:cs typeface="Times New Roman" pitchFamily="18" charset="0"/>
              </a:rPr>
              <a:t>комитетов Совета по СД</a:t>
            </a:r>
            <a:endParaRPr lang="ru-RU" sz="3600" b="1" dirty="0">
              <a:solidFill>
                <a:srgbClr val="C00000"/>
              </a:solidFill>
              <a:ea typeface="+mn-ea"/>
              <a:cs typeface="Times New Roman" pitchFamily="18" charset="0"/>
            </a:endParaRPr>
          </a:p>
        </p:txBody>
      </p:sp>
      <p:pic>
        <p:nvPicPr>
          <p:cNvPr id="2050" name="Picture 2" descr="C:\Users\User\Desktop\2009 ДЕЛОПРОИЗВОДСТВО, ИНДЕКСАЦИЯ\все фото\день медика\DSC_37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505553"/>
            <a:ext cx="3080115" cy="2348253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3" name="Picture 5" descr="C:\Users\User\Pictures\image3LJC22V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8199" y="1421427"/>
            <a:ext cx="2876289" cy="2425370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5" name="Picture 7" descr="C:\Users\User\Desktop\2009 ДЕЛОПРОИЗВОДСТВО, ИНДЕКСАЦИЯ\все фото\ЦРБ фото\SDC107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2708920"/>
            <a:ext cx="2384964" cy="3181463"/>
          </a:xfrm>
          <a:prstGeom prst="round2Diag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5785</TotalTime>
  <Words>327</Words>
  <Application>Microsoft Office PowerPoint</Application>
  <PresentationFormat>Экран (4:3)</PresentationFormat>
  <Paragraphs>99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Бюджетное учреждение здравоохранения Омской области «Черлакская центральная районная больница»</vt:lpstr>
      <vt:lpstr>«Люди вместе могут совершить то, чего не в силах сделать в одиночку; единение умов и рук, сосредоточение их сил может стать почти всемогущим» (Д. Уибстер)</vt:lpstr>
      <vt:lpstr>Презентация PowerPoint</vt:lpstr>
      <vt:lpstr>12  мая 1990  г. создан  Совет по сестринскому  делу</vt:lpstr>
      <vt:lpstr>Руководители Совета по сестринскому делу с 1990 г. по 2018 г.</vt:lpstr>
      <vt:lpstr>Руководители комитетов  Совета по сестринскому делу</vt:lpstr>
      <vt:lpstr>Руководители комитетов  Совета по сестринскому делу</vt:lpstr>
      <vt:lpstr>Руководители комитетов  Совета по сестринскому делу</vt:lpstr>
      <vt:lpstr>Работа комитетов Совета по СД</vt:lpstr>
      <vt:lpstr>Награждены  Почетной грамотой МЗ РФ</vt:lpstr>
      <vt:lpstr>Награждены Почетной грамотой МЗОО</vt:lpstr>
      <vt:lpstr>Ключевой член ОПСА    Похильчук Надежда Алексеевна</vt:lpstr>
      <vt:lpstr>Информационный стенд  «Наша сестринская ассоциация»</vt:lpstr>
      <vt:lpstr>Участие в акциях ОПСА</vt:lpstr>
      <vt:lpstr>Участие в акциях ОПСА</vt:lpstr>
      <vt:lpstr>Участие в проекте ОПСА «Профессия, творчество, поэзия»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Общественные мероприятия</vt:lpstr>
      <vt:lpstr>Общественные мероприятия</vt:lpstr>
      <vt:lpstr>Только совместная работа может привести  к желаемому результату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Sveta</cp:lastModifiedBy>
  <cp:revision>569</cp:revision>
  <dcterms:created xsi:type="dcterms:W3CDTF">2017-10-03T08:18:07Z</dcterms:created>
  <dcterms:modified xsi:type="dcterms:W3CDTF">2018-10-02T13:12:58Z</dcterms:modified>
</cp:coreProperties>
</file>