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3"/>
  </p:notesMasterIdLst>
  <p:sldIdLst>
    <p:sldId id="259" r:id="rId2"/>
    <p:sldId id="257" r:id="rId3"/>
    <p:sldId id="413" r:id="rId4"/>
    <p:sldId id="414" r:id="rId5"/>
    <p:sldId id="415" r:id="rId6"/>
    <p:sldId id="416" r:id="rId7"/>
    <p:sldId id="488" r:id="rId8"/>
    <p:sldId id="491" r:id="rId9"/>
    <p:sldId id="489" r:id="rId10"/>
    <p:sldId id="490" r:id="rId11"/>
    <p:sldId id="483" r:id="rId12"/>
    <p:sldId id="417" r:id="rId13"/>
    <p:sldId id="418" r:id="rId14"/>
    <p:sldId id="419" r:id="rId15"/>
    <p:sldId id="426" r:id="rId16"/>
    <p:sldId id="444" r:id="rId17"/>
    <p:sldId id="448" r:id="rId18"/>
    <p:sldId id="447" r:id="rId19"/>
    <p:sldId id="462" r:id="rId20"/>
    <p:sldId id="454" r:id="rId21"/>
    <p:sldId id="380" r:id="rId22"/>
    <p:sldId id="464" r:id="rId23"/>
    <p:sldId id="472" r:id="rId24"/>
    <p:sldId id="475" r:id="rId25"/>
    <p:sldId id="479" r:id="rId26"/>
    <p:sldId id="450" r:id="rId27"/>
    <p:sldId id="468" r:id="rId28"/>
    <p:sldId id="469" r:id="rId29"/>
    <p:sldId id="486" r:id="rId30"/>
    <p:sldId id="460" r:id="rId31"/>
    <p:sldId id="433" r:id="rId32"/>
    <p:sldId id="434" r:id="rId33"/>
    <p:sldId id="437" r:id="rId34"/>
    <p:sldId id="438" r:id="rId35"/>
    <p:sldId id="436" r:id="rId36"/>
    <p:sldId id="442" r:id="rId37"/>
    <p:sldId id="263" r:id="rId38"/>
    <p:sldId id="265" r:id="rId39"/>
    <p:sldId id="278" r:id="rId40"/>
    <p:sldId id="266" r:id="rId41"/>
    <p:sldId id="328" r:id="rId42"/>
    <p:sldId id="329" r:id="rId43"/>
    <p:sldId id="330" r:id="rId44"/>
    <p:sldId id="268" r:id="rId45"/>
    <p:sldId id="332" r:id="rId46"/>
    <p:sldId id="270" r:id="rId47"/>
    <p:sldId id="271" r:id="rId48"/>
    <p:sldId id="258" r:id="rId49"/>
    <p:sldId id="272" r:id="rId50"/>
    <p:sldId id="279" r:id="rId51"/>
    <p:sldId id="333" r:id="rId52"/>
    <p:sldId id="277" r:id="rId53"/>
    <p:sldId id="289" r:id="rId54"/>
    <p:sldId id="283" r:id="rId55"/>
    <p:sldId id="336" r:id="rId56"/>
    <p:sldId id="286" r:id="rId57"/>
    <p:sldId id="287" r:id="rId58"/>
    <p:sldId id="470" r:id="rId59"/>
    <p:sldId id="337" r:id="rId60"/>
    <p:sldId id="290" r:id="rId61"/>
    <p:sldId id="292" r:id="rId62"/>
    <p:sldId id="347" r:id="rId63"/>
    <p:sldId id="338" r:id="rId64"/>
    <p:sldId id="285" r:id="rId65"/>
    <p:sldId id="295" r:id="rId66"/>
    <p:sldId id="352" r:id="rId67"/>
    <p:sldId id="349" r:id="rId68"/>
    <p:sldId id="296" r:id="rId69"/>
    <p:sldId id="366" r:id="rId70"/>
    <p:sldId id="351" r:id="rId71"/>
    <p:sldId id="350" r:id="rId72"/>
    <p:sldId id="297" r:id="rId73"/>
    <p:sldId id="367" r:id="rId74"/>
    <p:sldId id="471" r:id="rId75"/>
    <p:sldId id="298" r:id="rId76"/>
    <p:sldId id="360" r:id="rId77"/>
    <p:sldId id="358" r:id="rId78"/>
    <p:sldId id="362" r:id="rId79"/>
    <p:sldId id="299" r:id="rId80"/>
    <p:sldId id="363" r:id="rId81"/>
    <p:sldId id="301" r:id="rId82"/>
    <p:sldId id="300" r:id="rId83"/>
    <p:sldId id="354" r:id="rId84"/>
    <p:sldId id="340" r:id="rId85"/>
    <p:sldId id="341" r:id="rId86"/>
    <p:sldId id="304" r:id="rId87"/>
    <p:sldId id="355" r:id="rId88"/>
    <p:sldId id="306" r:id="rId89"/>
    <p:sldId id="308" r:id="rId90"/>
    <p:sldId id="307" r:id="rId91"/>
    <p:sldId id="480" r:id="rId9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66FF33"/>
    <a:srgbClr val="00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75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9BBD69A-8822-429B-AF62-757661A4BB6A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18BDB1F-8F53-4BFC-9B8F-67D8552B46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2800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962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AD814A4D-3F75-44BA-A10F-8B0619169148}" type="slidenum">
              <a:rPr lang="ru-RU" altLang="ru-RU" smtClean="0"/>
              <a:pPr eaLnBrk="1" hangingPunct="1"/>
              <a:t>16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054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672556F8-5E22-485E-BC11-6605075B58E2}" type="slidenum">
              <a:rPr lang="ru-RU" altLang="ru-RU" smtClean="0"/>
              <a:pPr eaLnBrk="1" hangingPunct="1"/>
              <a:t>30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065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9D1F8E0E-0D4C-4BC1-8C7A-D3BEE9C0844B}" type="slidenum">
              <a:rPr lang="ru-RU" altLang="ru-RU" smtClean="0"/>
              <a:pPr eaLnBrk="1" hangingPunct="1"/>
              <a:t>58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75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075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0667BFF2-814E-4A8E-BC63-B10882C0265B}" type="slidenum">
              <a:rPr lang="ru-RU" altLang="ru-RU" smtClean="0"/>
              <a:pPr eaLnBrk="1" hangingPunct="1"/>
              <a:t>63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085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FDF5800D-B954-49D3-9129-B839D1ABB050}" type="slidenum">
              <a:rPr lang="ru-RU" altLang="ru-RU" smtClean="0"/>
              <a:pPr eaLnBrk="1" hangingPunct="1"/>
              <a:t>64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95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095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ED68F53E-C1A9-4892-9119-03B88032E293}" type="slidenum">
              <a:rPr lang="ru-RU" altLang="ru-RU" smtClean="0"/>
              <a:pPr eaLnBrk="1" hangingPunct="1"/>
              <a:t>65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05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105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3734B805-835D-40CF-886E-FEB5574AFA79}" type="slidenum">
              <a:rPr lang="ru-RU" altLang="ru-RU" smtClean="0"/>
              <a:pPr eaLnBrk="1" hangingPunct="1"/>
              <a:t>66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16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116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E2F53DD4-C409-43C6-91CB-4A707200D484}" type="slidenum">
              <a:rPr lang="ru-RU" altLang="ru-RU" smtClean="0"/>
              <a:pPr eaLnBrk="1" hangingPunct="1"/>
              <a:t>67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126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3C4D73F2-CA56-4F2B-9B3D-35CA3206CA0A}" type="slidenum">
              <a:rPr lang="ru-RU" altLang="ru-RU" smtClean="0"/>
              <a:pPr eaLnBrk="1" hangingPunct="1"/>
              <a:t>68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36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136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34D173AF-E2D9-4E11-9DE5-99E5C7A45C75}" type="slidenum">
              <a:rPr lang="ru-RU" altLang="ru-RU" smtClean="0"/>
              <a:pPr eaLnBrk="1" hangingPunct="1"/>
              <a:t>70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146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829AE673-8D22-44CE-8EE4-A9B50FE9BF15}" type="slidenum">
              <a:rPr lang="ru-RU" altLang="ru-RU" smtClean="0"/>
              <a:pPr eaLnBrk="1" hangingPunct="1"/>
              <a:t>71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972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914953B2-7CB4-4E61-B8DB-C51F70A4B494}" type="slidenum">
              <a:rPr lang="ru-RU" altLang="ru-RU" smtClean="0"/>
              <a:pPr eaLnBrk="1" hangingPunct="1"/>
              <a:t>17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57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157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C18230A7-2658-4716-A915-462D1EBFED2A}" type="slidenum">
              <a:rPr lang="ru-RU" altLang="ru-RU" smtClean="0"/>
              <a:pPr eaLnBrk="1" hangingPunct="1"/>
              <a:t>72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67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167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8D338FC9-2901-4824-B5E9-AC6DAF2DBA1F}" type="slidenum">
              <a:rPr lang="ru-RU" altLang="ru-RU" smtClean="0"/>
              <a:pPr eaLnBrk="1" hangingPunct="1"/>
              <a:t>75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77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177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58A4C7A3-0BA2-4649-91A5-B4C8C458FAE5}" type="slidenum">
              <a:rPr lang="ru-RU" altLang="ru-RU" smtClean="0"/>
              <a:pPr eaLnBrk="1" hangingPunct="1"/>
              <a:t>76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87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18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B4F2F234-971F-4DE4-82F8-4AEE85C0FABC}" type="slidenum">
              <a:rPr lang="ru-RU" altLang="ru-RU" smtClean="0"/>
              <a:pPr eaLnBrk="1" hangingPunct="1"/>
              <a:t>77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98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198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35662AA0-D9AE-4944-94D9-1F2649E38601}" type="slidenum">
              <a:rPr lang="ru-RU" altLang="ru-RU" smtClean="0"/>
              <a:pPr eaLnBrk="1" hangingPunct="1"/>
              <a:t>78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08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208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DA098DE4-4CC7-4148-94FC-498CE40826A4}" type="slidenum">
              <a:rPr lang="ru-RU" altLang="ru-RU" smtClean="0"/>
              <a:pPr eaLnBrk="1" hangingPunct="1"/>
              <a:t>79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218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3C094CAB-CD80-4A63-8A2F-815874D61321}" type="slidenum">
              <a:rPr lang="ru-RU" altLang="ru-RU" smtClean="0"/>
              <a:pPr eaLnBrk="1" hangingPunct="1"/>
              <a:t>80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228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622C6A4D-9AE6-4BC5-82F3-0FDAF7B62676}" type="slidenum">
              <a:rPr lang="ru-RU" altLang="ru-RU" smtClean="0"/>
              <a:pPr eaLnBrk="1" hangingPunct="1"/>
              <a:t>81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239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5C4B3B24-AED3-4735-9337-696DB06885AA}" type="slidenum">
              <a:rPr lang="ru-RU" altLang="ru-RU" smtClean="0"/>
              <a:pPr eaLnBrk="1" hangingPunct="1"/>
              <a:t>82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49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249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50A9DBCD-9721-416B-B990-D57584B03651}" type="slidenum">
              <a:rPr lang="ru-RU" altLang="ru-RU" smtClean="0"/>
              <a:pPr eaLnBrk="1" hangingPunct="1"/>
              <a:t>83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983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9B0042A7-6EE4-463B-8306-4E0C48ECAF50}" type="slidenum">
              <a:rPr lang="ru-RU" altLang="ru-RU" smtClean="0"/>
              <a:pPr eaLnBrk="1" hangingPunct="1"/>
              <a:t>18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59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259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DCA5C320-F979-410C-8F1B-9B251F111E17}" type="slidenum">
              <a:rPr lang="ru-RU" altLang="ru-RU" smtClean="0"/>
              <a:pPr eaLnBrk="1" hangingPunct="1"/>
              <a:t>84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69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269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6EE7DD81-F3F0-4741-94F5-51A0713C0270}" type="slidenum">
              <a:rPr lang="ru-RU" altLang="ru-RU" smtClean="0"/>
              <a:pPr eaLnBrk="1" hangingPunct="1"/>
              <a:t>85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280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2A904EFC-3CF9-4C03-8CB2-B077899580CE}" type="slidenum">
              <a:rPr lang="ru-RU" altLang="ru-RU" smtClean="0"/>
              <a:pPr eaLnBrk="1" hangingPunct="1"/>
              <a:t>86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90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290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6309A774-47B0-494C-A47F-85B7B9B415C5}" type="slidenum">
              <a:rPr lang="ru-RU" altLang="ru-RU" smtClean="0"/>
              <a:pPr eaLnBrk="1" hangingPunct="1"/>
              <a:t>87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00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300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0E7B9CE4-520C-4D19-929E-C13353B5DBD2}" type="slidenum">
              <a:rPr lang="ru-RU" altLang="ru-RU" smtClean="0"/>
              <a:pPr eaLnBrk="1" hangingPunct="1"/>
              <a:t>88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10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310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238AAE5F-CEA9-4E93-95CF-78F634ABDDF8}" type="slidenum">
              <a:rPr lang="ru-RU" altLang="ru-RU" smtClean="0"/>
              <a:pPr eaLnBrk="1" hangingPunct="1"/>
              <a:t>89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20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321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4F558374-91B2-4AC2-ACB0-DA08F9EC13ED}" type="slidenum">
              <a:rPr lang="ru-RU" altLang="ru-RU" smtClean="0"/>
              <a:pPr eaLnBrk="1" hangingPunct="1"/>
              <a:t>90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993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7DA317F6-E61C-4A35-8CC6-6E968CEB8815}" type="slidenum">
              <a:rPr lang="ru-RU" altLang="ru-RU" smtClean="0"/>
              <a:pPr eaLnBrk="1" hangingPunct="1"/>
              <a:t>19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003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B952149C-D2E9-4D49-8486-FE829567A059}" type="slidenum">
              <a:rPr lang="ru-RU" altLang="ru-RU" smtClean="0"/>
              <a:pPr eaLnBrk="1" hangingPunct="1"/>
              <a:t>20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013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30D34B54-2C3E-4504-820D-03DDEBF1298F}" type="slidenum">
              <a:rPr lang="ru-RU" altLang="ru-RU" smtClean="0"/>
              <a:pPr eaLnBrk="1" hangingPunct="1"/>
              <a:t>21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024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24EB99C3-656D-4ABF-9D1B-1912231AB6E7}" type="slidenum">
              <a:rPr lang="ru-RU" altLang="ru-RU" smtClean="0"/>
              <a:pPr eaLnBrk="1" hangingPunct="1"/>
              <a:t>22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034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F8E1B0B1-1BC1-4CCD-B81A-A0E8F60E5128}" type="slidenum">
              <a:rPr lang="ru-RU" altLang="ru-RU" smtClean="0"/>
              <a:pPr eaLnBrk="1" hangingPunct="1"/>
              <a:t>24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044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F0D1CC7C-7D2F-4DD6-BAD8-CBDEFD093CAB}" type="slidenum">
              <a:rPr lang="ru-RU" altLang="ru-RU" smtClean="0"/>
              <a:pPr eaLnBrk="1" hangingPunct="1"/>
              <a:t>25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4D98C-5BA4-44B4-A537-5824A77CD5A1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BB28E-FB25-4FA3-95B5-FF42130E93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93418"/>
      </p:ext>
    </p:extLst>
  </p:cSld>
  <p:clrMapOvr>
    <a:masterClrMapping/>
  </p:clrMapOvr>
  <p:transition spd="slow" advClick="0" advTm="3000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6EB8C-82C1-4738-A011-A6A07D845AE3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19E4B-D563-463F-8481-CA6AFFADF7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238696"/>
      </p:ext>
    </p:extLst>
  </p:cSld>
  <p:clrMapOvr>
    <a:masterClrMapping/>
  </p:clrMapOvr>
  <p:transition spd="slow" advClick="0" advTm="3000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6B2A7-5936-4EB1-A31A-9A7B59D57AB1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06C8E-6F9D-4F1A-B830-65DEAFE921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772800"/>
      </p:ext>
    </p:extLst>
  </p:cSld>
  <p:clrMapOvr>
    <a:masterClrMapping/>
  </p:clrMapOvr>
  <p:transition spd="slow" advClick="0" advTm="3000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41BDD-D15C-448C-A87E-CC41E457AE90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86FDF-E7B8-4C15-81F0-E0517D8C56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187143"/>
      </p:ext>
    </p:extLst>
  </p:cSld>
  <p:clrMapOvr>
    <a:masterClrMapping/>
  </p:clrMapOvr>
  <p:transition spd="slow" advClick="0" advTm="3000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E8E3D-331D-424A-8EDE-2095B88941F1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991B1-0F42-4E53-A481-0C76560181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915025"/>
      </p:ext>
    </p:extLst>
  </p:cSld>
  <p:clrMapOvr>
    <a:masterClrMapping/>
  </p:clrMapOvr>
  <p:transition spd="slow" advClick="0" advTm="3000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85C79-7261-4A92-A8A5-7AF1DC27C509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3ECDC-0A98-4166-8C41-CEB983746E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3477"/>
      </p:ext>
    </p:extLst>
  </p:cSld>
  <p:clrMapOvr>
    <a:masterClrMapping/>
  </p:clrMapOvr>
  <p:transition spd="slow" advClick="0" advTm="3000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2F46C-0E31-4D5E-898B-22CDAD601174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86902-A909-4ACB-844E-7DAB0B7F03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053433"/>
      </p:ext>
    </p:extLst>
  </p:cSld>
  <p:clrMapOvr>
    <a:masterClrMapping/>
  </p:clrMapOvr>
  <p:transition spd="slow" advClick="0" advTm="3000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5764D-5D27-4078-9A05-CFCEC6A4689D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B34A0-97FC-4573-A2A8-650AC9027C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477917"/>
      </p:ext>
    </p:extLst>
  </p:cSld>
  <p:clrMapOvr>
    <a:masterClrMapping/>
  </p:clrMapOvr>
  <p:transition spd="slow" advClick="0" advTm="3000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D247F-F71D-4FAD-AC98-F3011F53614B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6BBD8-B8F7-4595-910D-25B0A1EF06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977720"/>
      </p:ext>
    </p:extLst>
  </p:cSld>
  <p:clrMapOvr>
    <a:masterClrMapping/>
  </p:clrMapOvr>
  <p:transition spd="slow" advClick="0" advTm="3000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43ED3-0CEF-4A9D-8CAC-E760819EC483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675C4-BC81-4BDA-AE34-9F77CAD568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900623"/>
      </p:ext>
    </p:extLst>
  </p:cSld>
  <p:clrMapOvr>
    <a:masterClrMapping/>
  </p:clrMapOvr>
  <p:transition spd="slow" advClick="0" advTm="3000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E5A9E-C009-408E-8112-1A9C7C324B2C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C7D9D-B429-4162-ACA6-9C59D5E84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945899"/>
      </p:ext>
    </p:extLst>
  </p:cSld>
  <p:clrMapOvr>
    <a:masterClrMapping/>
  </p:clrMapOvr>
  <p:transition spd="slow" advClick="0" advTm="3000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00">
            <a:alpha val="5294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7FA23D-96FC-40D6-844C-1585079F0B3E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C7A3603-2944-4BB7-887A-95E21D734C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3000">
    <p:strips dir="r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11" Type="http://schemas.openxmlformats.org/officeDocument/2006/relationships/image" Target="../media/image10.emf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10.emf"/><Relationship Id="rId7" Type="http://schemas.openxmlformats.org/officeDocument/2006/relationships/image" Target="../media/image56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5.png"/><Relationship Id="rId5" Type="http://schemas.openxmlformats.org/officeDocument/2006/relationships/image" Target="../media/image54.e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Relationship Id="rId9" Type="http://schemas.openxmlformats.org/officeDocument/2006/relationships/image" Target="../media/image6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13" Type="http://schemas.openxmlformats.org/officeDocument/2006/relationships/image" Target="../media/image79.jpeg"/><Relationship Id="rId18" Type="http://schemas.openxmlformats.org/officeDocument/2006/relationships/image" Target="../media/image84.jpeg"/><Relationship Id="rId3" Type="http://schemas.openxmlformats.org/officeDocument/2006/relationships/image" Target="../media/image69.jpeg"/><Relationship Id="rId21" Type="http://schemas.openxmlformats.org/officeDocument/2006/relationships/image" Target="../media/image87.jpeg"/><Relationship Id="rId7" Type="http://schemas.openxmlformats.org/officeDocument/2006/relationships/image" Target="../media/image73.jpeg"/><Relationship Id="rId12" Type="http://schemas.openxmlformats.org/officeDocument/2006/relationships/image" Target="../media/image78.jpeg"/><Relationship Id="rId17" Type="http://schemas.openxmlformats.org/officeDocument/2006/relationships/image" Target="../media/image83.jpeg"/><Relationship Id="rId25" Type="http://schemas.openxmlformats.org/officeDocument/2006/relationships/image" Target="../media/image91.jpeg"/><Relationship Id="rId2" Type="http://schemas.openxmlformats.org/officeDocument/2006/relationships/image" Target="../media/image10.emf"/><Relationship Id="rId16" Type="http://schemas.openxmlformats.org/officeDocument/2006/relationships/image" Target="../media/image82.png"/><Relationship Id="rId20" Type="http://schemas.openxmlformats.org/officeDocument/2006/relationships/image" Target="../media/image8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2.jpeg"/><Relationship Id="rId11" Type="http://schemas.openxmlformats.org/officeDocument/2006/relationships/image" Target="../media/image77.jpeg"/><Relationship Id="rId24" Type="http://schemas.openxmlformats.org/officeDocument/2006/relationships/image" Target="../media/image90.png"/><Relationship Id="rId5" Type="http://schemas.openxmlformats.org/officeDocument/2006/relationships/image" Target="../media/image71.jpeg"/><Relationship Id="rId15" Type="http://schemas.openxmlformats.org/officeDocument/2006/relationships/image" Target="../media/image81.jpeg"/><Relationship Id="rId23" Type="http://schemas.openxmlformats.org/officeDocument/2006/relationships/image" Target="../media/image89.jpeg"/><Relationship Id="rId10" Type="http://schemas.openxmlformats.org/officeDocument/2006/relationships/image" Target="../media/image76.jpeg"/><Relationship Id="rId19" Type="http://schemas.openxmlformats.org/officeDocument/2006/relationships/image" Target="../media/image85.jpeg"/><Relationship Id="rId4" Type="http://schemas.openxmlformats.org/officeDocument/2006/relationships/image" Target="../media/image70.jpeg"/><Relationship Id="rId9" Type="http://schemas.openxmlformats.org/officeDocument/2006/relationships/image" Target="../media/image75.jpeg"/><Relationship Id="rId14" Type="http://schemas.openxmlformats.org/officeDocument/2006/relationships/image" Target="../media/image80.jpeg"/><Relationship Id="rId22" Type="http://schemas.openxmlformats.org/officeDocument/2006/relationships/image" Target="../media/image8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7" Type="http://schemas.openxmlformats.org/officeDocument/2006/relationships/image" Target="../media/image9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image" Target="../media/image10.emf"/><Relationship Id="rId7" Type="http://schemas.openxmlformats.org/officeDocument/2006/relationships/image" Target="../media/image10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jpeg"/><Relationship Id="rId9" Type="http://schemas.openxmlformats.org/officeDocument/2006/relationships/image" Target="../media/image10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7" Type="http://schemas.openxmlformats.org/officeDocument/2006/relationships/image" Target="../media/image10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jpeg"/><Relationship Id="rId3" Type="http://schemas.openxmlformats.org/officeDocument/2006/relationships/image" Target="../media/image10.emf"/><Relationship Id="rId7" Type="http://schemas.openxmlformats.org/officeDocument/2006/relationships/image" Target="../media/image1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png"/><Relationship Id="rId11" Type="http://schemas.openxmlformats.org/officeDocument/2006/relationships/image" Target="../media/image120.jpeg"/><Relationship Id="rId5" Type="http://schemas.openxmlformats.org/officeDocument/2006/relationships/image" Target="../media/image114.jpeg"/><Relationship Id="rId10" Type="http://schemas.openxmlformats.org/officeDocument/2006/relationships/image" Target="../media/image119.jpeg"/><Relationship Id="rId4" Type="http://schemas.openxmlformats.org/officeDocument/2006/relationships/image" Target="../media/image113.png"/><Relationship Id="rId9" Type="http://schemas.openxmlformats.org/officeDocument/2006/relationships/image" Target="../media/image118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jpeg"/><Relationship Id="rId3" Type="http://schemas.openxmlformats.org/officeDocument/2006/relationships/image" Target="../media/image121.jpeg"/><Relationship Id="rId7" Type="http://schemas.openxmlformats.org/officeDocument/2006/relationships/image" Target="../media/image125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4.jpeg"/><Relationship Id="rId5" Type="http://schemas.openxmlformats.org/officeDocument/2006/relationships/image" Target="../media/image123.jpeg"/><Relationship Id="rId10" Type="http://schemas.openxmlformats.org/officeDocument/2006/relationships/image" Target="../media/image128.jpeg"/><Relationship Id="rId4" Type="http://schemas.openxmlformats.org/officeDocument/2006/relationships/image" Target="../media/image122.jpeg"/><Relationship Id="rId9" Type="http://schemas.openxmlformats.org/officeDocument/2006/relationships/image" Target="../media/image127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jpeg"/><Relationship Id="rId3" Type="http://schemas.openxmlformats.org/officeDocument/2006/relationships/image" Target="../media/image10.emf"/><Relationship Id="rId7" Type="http://schemas.openxmlformats.org/officeDocument/2006/relationships/image" Target="../media/image1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jpeg"/><Relationship Id="rId11" Type="http://schemas.openxmlformats.org/officeDocument/2006/relationships/image" Target="../media/image136.jpeg"/><Relationship Id="rId5" Type="http://schemas.openxmlformats.org/officeDocument/2006/relationships/image" Target="../media/image130.jpeg"/><Relationship Id="rId10" Type="http://schemas.openxmlformats.org/officeDocument/2006/relationships/image" Target="../media/image135.jpeg"/><Relationship Id="rId4" Type="http://schemas.openxmlformats.org/officeDocument/2006/relationships/image" Target="../media/image129.jpeg"/><Relationship Id="rId9" Type="http://schemas.openxmlformats.org/officeDocument/2006/relationships/image" Target="../media/image134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jpeg"/><Relationship Id="rId13" Type="http://schemas.openxmlformats.org/officeDocument/2006/relationships/image" Target="../media/image146.jpeg"/><Relationship Id="rId3" Type="http://schemas.openxmlformats.org/officeDocument/2006/relationships/image" Target="../media/image10.emf"/><Relationship Id="rId7" Type="http://schemas.openxmlformats.org/officeDocument/2006/relationships/image" Target="../media/image140.jpeg"/><Relationship Id="rId12" Type="http://schemas.openxmlformats.org/officeDocument/2006/relationships/image" Target="../media/image14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jpeg"/><Relationship Id="rId11" Type="http://schemas.openxmlformats.org/officeDocument/2006/relationships/image" Target="../media/image144.jpeg"/><Relationship Id="rId5" Type="http://schemas.openxmlformats.org/officeDocument/2006/relationships/image" Target="../media/image138.jpeg"/><Relationship Id="rId15" Type="http://schemas.openxmlformats.org/officeDocument/2006/relationships/image" Target="../media/image148.jpeg"/><Relationship Id="rId10" Type="http://schemas.openxmlformats.org/officeDocument/2006/relationships/image" Target="../media/image143.jpeg"/><Relationship Id="rId4" Type="http://schemas.openxmlformats.org/officeDocument/2006/relationships/image" Target="../media/image137.jpeg"/><Relationship Id="rId9" Type="http://schemas.openxmlformats.org/officeDocument/2006/relationships/image" Target="../media/image142.jpeg"/><Relationship Id="rId14" Type="http://schemas.openxmlformats.org/officeDocument/2006/relationships/image" Target="../media/image14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7" Type="http://schemas.openxmlformats.org/officeDocument/2006/relationships/image" Target="../media/image153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jpeg"/><Relationship Id="rId5" Type="http://schemas.openxmlformats.org/officeDocument/2006/relationships/image" Target="../media/image151.jpeg"/><Relationship Id="rId4" Type="http://schemas.openxmlformats.org/officeDocument/2006/relationships/image" Target="../media/image150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jpeg"/><Relationship Id="rId3" Type="http://schemas.openxmlformats.org/officeDocument/2006/relationships/image" Target="../media/image154.jpeg"/><Relationship Id="rId7" Type="http://schemas.openxmlformats.org/officeDocument/2006/relationships/image" Target="../media/image158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7.jpeg"/><Relationship Id="rId5" Type="http://schemas.openxmlformats.org/officeDocument/2006/relationships/image" Target="../media/image156.jpeg"/><Relationship Id="rId4" Type="http://schemas.openxmlformats.org/officeDocument/2006/relationships/image" Target="../media/image15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3.jpeg"/><Relationship Id="rId5" Type="http://schemas.openxmlformats.org/officeDocument/2006/relationships/image" Target="../media/image162.jpeg"/><Relationship Id="rId4" Type="http://schemas.openxmlformats.org/officeDocument/2006/relationships/image" Target="../media/image16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7" Type="http://schemas.openxmlformats.org/officeDocument/2006/relationships/hyperlink" Target="http://okb-omsk.ru/node/1109" TargetMode="External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7.jpeg"/><Relationship Id="rId5" Type="http://schemas.openxmlformats.org/officeDocument/2006/relationships/image" Target="../media/image166.jpeg"/><Relationship Id="rId4" Type="http://schemas.openxmlformats.org/officeDocument/2006/relationships/image" Target="../media/image16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jpeg"/><Relationship Id="rId3" Type="http://schemas.openxmlformats.org/officeDocument/2006/relationships/image" Target="../media/image10.emf"/><Relationship Id="rId7" Type="http://schemas.openxmlformats.org/officeDocument/2006/relationships/image" Target="../media/image17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jpeg"/><Relationship Id="rId5" Type="http://schemas.openxmlformats.org/officeDocument/2006/relationships/image" Target="../media/image169.jpeg"/><Relationship Id="rId4" Type="http://schemas.openxmlformats.org/officeDocument/2006/relationships/image" Target="../media/image168.jpeg"/><Relationship Id="rId9" Type="http://schemas.openxmlformats.org/officeDocument/2006/relationships/image" Target="../media/image17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7.jpeg"/><Relationship Id="rId5" Type="http://schemas.openxmlformats.org/officeDocument/2006/relationships/image" Target="../media/image176.jpeg"/><Relationship Id="rId4" Type="http://schemas.openxmlformats.org/officeDocument/2006/relationships/image" Target="../media/image17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0.jpeg"/><Relationship Id="rId4" Type="http://schemas.openxmlformats.org/officeDocument/2006/relationships/image" Target="../media/image179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jpeg"/><Relationship Id="rId3" Type="http://schemas.openxmlformats.org/officeDocument/2006/relationships/image" Target="../media/image181.jpeg"/><Relationship Id="rId7" Type="http://schemas.openxmlformats.org/officeDocument/2006/relationships/image" Target="../media/image185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4.jpeg"/><Relationship Id="rId5" Type="http://schemas.openxmlformats.org/officeDocument/2006/relationships/image" Target="../media/image183.jpeg"/><Relationship Id="rId4" Type="http://schemas.openxmlformats.org/officeDocument/2006/relationships/image" Target="../media/image18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9.jpeg"/><Relationship Id="rId4" Type="http://schemas.openxmlformats.org/officeDocument/2006/relationships/image" Target="../media/image188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5.jpeg"/><Relationship Id="rId3" Type="http://schemas.openxmlformats.org/officeDocument/2006/relationships/image" Target="../media/image190.jpeg"/><Relationship Id="rId7" Type="http://schemas.openxmlformats.org/officeDocument/2006/relationships/image" Target="../media/image194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3.jpeg"/><Relationship Id="rId5" Type="http://schemas.openxmlformats.org/officeDocument/2006/relationships/image" Target="../media/image192.jpeg"/><Relationship Id="rId10" Type="http://schemas.openxmlformats.org/officeDocument/2006/relationships/image" Target="../media/image197.jpeg"/><Relationship Id="rId4" Type="http://schemas.openxmlformats.org/officeDocument/2006/relationships/image" Target="../media/image191.jpeg"/><Relationship Id="rId9" Type="http://schemas.openxmlformats.org/officeDocument/2006/relationships/image" Target="../media/image196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jpeg"/><Relationship Id="rId3" Type="http://schemas.openxmlformats.org/officeDocument/2006/relationships/image" Target="../media/image198.jpeg"/><Relationship Id="rId7" Type="http://schemas.openxmlformats.org/officeDocument/2006/relationships/image" Target="../media/image202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1.jpeg"/><Relationship Id="rId5" Type="http://schemas.openxmlformats.org/officeDocument/2006/relationships/image" Target="../media/image200.jpeg"/><Relationship Id="rId4" Type="http://schemas.openxmlformats.org/officeDocument/2006/relationships/image" Target="../media/image199.jpeg"/><Relationship Id="rId9" Type="http://schemas.openxmlformats.org/officeDocument/2006/relationships/image" Target="../media/image20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jpeg"/><Relationship Id="rId7" Type="http://schemas.openxmlformats.org/officeDocument/2006/relationships/image" Target="../media/image209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8.jpeg"/><Relationship Id="rId5" Type="http://schemas.openxmlformats.org/officeDocument/2006/relationships/image" Target="../media/image207.jpeg"/><Relationship Id="rId4" Type="http://schemas.openxmlformats.org/officeDocument/2006/relationships/image" Target="../media/image20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jpeg"/><Relationship Id="rId7" Type="http://schemas.openxmlformats.org/officeDocument/2006/relationships/image" Target="../media/image214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3.jpeg"/><Relationship Id="rId5" Type="http://schemas.openxmlformats.org/officeDocument/2006/relationships/image" Target="../media/image212.jpeg"/><Relationship Id="rId4" Type="http://schemas.openxmlformats.org/officeDocument/2006/relationships/image" Target="../media/image21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8.jpeg"/><Relationship Id="rId4" Type="http://schemas.openxmlformats.org/officeDocument/2006/relationships/image" Target="../media/image21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1.jpeg"/><Relationship Id="rId4" Type="http://schemas.openxmlformats.org/officeDocument/2006/relationships/image" Target="../media/image220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7.jpeg"/><Relationship Id="rId3" Type="http://schemas.openxmlformats.org/officeDocument/2006/relationships/image" Target="../media/image222.jpeg"/><Relationship Id="rId7" Type="http://schemas.openxmlformats.org/officeDocument/2006/relationships/image" Target="../media/image226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5.jpeg"/><Relationship Id="rId5" Type="http://schemas.openxmlformats.org/officeDocument/2006/relationships/image" Target="../media/image224.jpeg"/><Relationship Id="rId4" Type="http://schemas.openxmlformats.org/officeDocument/2006/relationships/image" Target="../media/image22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jpeg"/><Relationship Id="rId7" Type="http://schemas.openxmlformats.org/officeDocument/2006/relationships/image" Target="../media/image232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1.jpeg"/><Relationship Id="rId5" Type="http://schemas.openxmlformats.org/officeDocument/2006/relationships/image" Target="../media/image230.jpeg"/><Relationship Id="rId4" Type="http://schemas.openxmlformats.org/officeDocument/2006/relationships/image" Target="../media/image229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8.jpeg"/><Relationship Id="rId3" Type="http://schemas.openxmlformats.org/officeDocument/2006/relationships/image" Target="../media/image233.jpeg"/><Relationship Id="rId7" Type="http://schemas.openxmlformats.org/officeDocument/2006/relationships/image" Target="../media/image237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6.jpeg"/><Relationship Id="rId5" Type="http://schemas.openxmlformats.org/officeDocument/2006/relationships/image" Target="../media/image235.jpeg"/><Relationship Id="rId4" Type="http://schemas.openxmlformats.org/officeDocument/2006/relationships/image" Target="../media/image234.jpeg"/><Relationship Id="rId9" Type="http://schemas.openxmlformats.org/officeDocument/2006/relationships/image" Target="../media/image23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4.jpeg"/><Relationship Id="rId4" Type="http://schemas.openxmlformats.org/officeDocument/2006/relationships/image" Target="../media/image24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5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7" Type="http://schemas.openxmlformats.org/officeDocument/2006/relationships/image" Target="../media/image250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&#1056;&#1072;&#1073;&#1086;&#1095;&#1080;&#1081;%20&#1089;&#1090;&#1086;&#1083;\&#1089;&#1083;&#1072;&#1081;&#1076;%20&#1096;&#1086;&#1091;\betkhoven_r._klayderman_-_simfoniya_7_alegretto_(zaycev.net).mp3" TargetMode="External"/><Relationship Id="rId6" Type="http://schemas.openxmlformats.org/officeDocument/2006/relationships/image" Target="../media/image249.jpeg"/><Relationship Id="rId5" Type="http://schemas.openxmlformats.org/officeDocument/2006/relationships/image" Target="../media/image248.jpeg"/><Relationship Id="rId4" Type="http://schemas.openxmlformats.org/officeDocument/2006/relationships/image" Target="../media/image247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3.jpeg"/><Relationship Id="rId4" Type="http://schemas.openxmlformats.org/officeDocument/2006/relationships/image" Target="../media/image25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5.jpeg"/><Relationship Id="rId7" Type="http://schemas.openxmlformats.org/officeDocument/2006/relationships/image" Target="../media/image10.emf"/><Relationship Id="rId2" Type="http://schemas.openxmlformats.org/officeDocument/2006/relationships/image" Target="../media/image25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8.jpeg"/><Relationship Id="rId5" Type="http://schemas.openxmlformats.org/officeDocument/2006/relationships/image" Target="../media/image257.jpeg"/><Relationship Id="rId4" Type="http://schemas.openxmlformats.org/officeDocument/2006/relationships/image" Target="../media/image256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jpeg"/><Relationship Id="rId7" Type="http://schemas.openxmlformats.org/officeDocument/2006/relationships/image" Target="../media/image10.emf"/><Relationship Id="rId2" Type="http://schemas.openxmlformats.org/officeDocument/2006/relationships/image" Target="../media/image25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3.jpeg"/><Relationship Id="rId5" Type="http://schemas.openxmlformats.org/officeDocument/2006/relationships/image" Target="../media/image262.jpeg"/><Relationship Id="rId4" Type="http://schemas.openxmlformats.org/officeDocument/2006/relationships/image" Target="../media/image261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5.jpeg"/><Relationship Id="rId2" Type="http://schemas.openxmlformats.org/officeDocument/2006/relationships/image" Target="../media/image26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emf"/><Relationship Id="rId4" Type="http://schemas.openxmlformats.org/officeDocument/2006/relationships/image" Target="../media/image266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0.jpeg"/><Relationship Id="rId5" Type="http://schemas.openxmlformats.org/officeDocument/2006/relationships/image" Target="../media/image269.jpeg"/><Relationship Id="rId4" Type="http://schemas.openxmlformats.org/officeDocument/2006/relationships/image" Target="../media/image26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1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3.jpeg"/><Relationship Id="rId4" Type="http://schemas.openxmlformats.org/officeDocument/2006/relationships/image" Target="../media/image272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4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7.jpeg"/><Relationship Id="rId5" Type="http://schemas.openxmlformats.org/officeDocument/2006/relationships/image" Target="../media/image276.jpeg"/><Relationship Id="rId4" Type="http://schemas.openxmlformats.org/officeDocument/2006/relationships/image" Target="../media/image275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8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1.jpeg"/><Relationship Id="rId5" Type="http://schemas.openxmlformats.org/officeDocument/2006/relationships/image" Target="../media/image280.jpeg"/><Relationship Id="rId4" Type="http://schemas.openxmlformats.org/officeDocument/2006/relationships/image" Target="../media/image279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2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5.jpeg"/><Relationship Id="rId4" Type="http://schemas.openxmlformats.org/officeDocument/2006/relationships/image" Target="../media/image284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1.jpeg"/><Relationship Id="rId3" Type="http://schemas.openxmlformats.org/officeDocument/2006/relationships/image" Target="../media/image286.jpeg"/><Relationship Id="rId7" Type="http://schemas.openxmlformats.org/officeDocument/2006/relationships/image" Target="../media/image290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9.jpeg"/><Relationship Id="rId5" Type="http://schemas.openxmlformats.org/officeDocument/2006/relationships/image" Target="../media/image288.jpeg"/><Relationship Id="rId4" Type="http://schemas.openxmlformats.org/officeDocument/2006/relationships/image" Target="../media/image287.jpeg"/><Relationship Id="rId9" Type="http://schemas.openxmlformats.org/officeDocument/2006/relationships/image" Target="../media/image29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3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6.jpeg"/><Relationship Id="rId5" Type="http://schemas.openxmlformats.org/officeDocument/2006/relationships/image" Target="../media/image295.jpeg"/><Relationship Id="rId4" Type="http://schemas.openxmlformats.org/officeDocument/2006/relationships/image" Target="../media/image294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7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9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0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7" Type="http://schemas.openxmlformats.org/officeDocument/2006/relationships/image" Target="../media/image30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3.jpeg"/><Relationship Id="rId5" Type="http://schemas.openxmlformats.org/officeDocument/2006/relationships/image" Target="../media/image302.jpeg"/><Relationship Id="rId4" Type="http://schemas.openxmlformats.org/officeDocument/2006/relationships/image" Target="../media/image301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5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7.jpeg"/><Relationship Id="rId4" Type="http://schemas.openxmlformats.org/officeDocument/2006/relationships/image" Target="../media/image306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3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\\fsd\&#1048;&#1085;&#1092;&#1086;&#1088;&#1084;&#1072;&#1094;&#1080;&#1103;%20&#1076;&#1083;&#1103;%20&#1084;&#1077;&#1076;.%20&#1089;&#1086;&#1090;&#1088;&#1091;&#1076;&#1085;&#1080;&#1082;&#1086;&#1074;\&#1054;&#1073;&#1084;&#1077;&#1085;\&#1076;&#1083;&#1103;%20&#1047;&#1086;&#1083;&#1086;&#1090;&#1072;&#1088;&#1077;&#1074;&#1086;&#1081;\vadim_kleymyonov_-_40_simfoniya_motsart_(zaycev.net).mp3" TargetMode="External"/><Relationship Id="rId6" Type="http://schemas.openxmlformats.org/officeDocument/2006/relationships/image" Target="../media/image309.jpeg"/><Relationship Id="rId5" Type="http://schemas.openxmlformats.org/officeDocument/2006/relationships/image" Target="../media/image308.jpeg"/><Relationship Id="rId4" Type="http://schemas.openxmlformats.org/officeDocument/2006/relationships/image" Target="../media/image10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7" Type="http://schemas.openxmlformats.org/officeDocument/2006/relationships/image" Target="../media/image3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3.png"/><Relationship Id="rId5" Type="http://schemas.openxmlformats.org/officeDocument/2006/relationships/image" Target="../media/image312.jpeg"/><Relationship Id="rId4" Type="http://schemas.openxmlformats.org/officeDocument/2006/relationships/image" Target="../media/image311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7.jpeg"/><Relationship Id="rId5" Type="http://schemas.openxmlformats.org/officeDocument/2006/relationships/image" Target="../media/image316.jpeg"/><Relationship Id="rId4" Type="http://schemas.openxmlformats.org/officeDocument/2006/relationships/image" Target="../media/image315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9.jpeg"/><Relationship Id="rId2" Type="http://schemas.openxmlformats.org/officeDocument/2006/relationships/image" Target="../media/image3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image" Target="../media/image3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2.jpeg"/><Relationship Id="rId4" Type="http://schemas.openxmlformats.org/officeDocument/2006/relationships/image" Target="../media/image321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5.jpeg"/><Relationship Id="rId5" Type="http://schemas.openxmlformats.org/officeDocument/2006/relationships/image" Target="../media/image324.jpeg"/><Relationship Id="rId4" Type="http://schemas.openxmlformats.org/officeDocument/2006/relationships/image" Target="../media/image323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7.jpeg"/><Relationship Id="rId5" Type="http://schemas.openxmlformats.org/officeDocument/2006/relationships/image" Target="../media/image326.jpeg"/><Relationship Id="rId4" Type="http://schemas.openxmlformats.org/officeDocument/2006/relationships/image" Target="../media/image325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9.jpeg"/><Relationship Id="rId2" Type="http://schemas.openxmlformats.org/officeDocument/2006/relationships/image" Target="../media/image32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emf"/><Relationship Id="rId4" Type="http://schemas.openxmlformats.org/officeDocument/2006/relationships/image" Target="../media/image330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1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2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3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7" Type="http://schemas.openxmlformats.org/officeDocument/2006/relationships/image" Target="../media/image33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6.jpeg"/><Relationship Id="rId5" Type="http://schemas.openxmlformats.org/officeDocument/2006/relationships/image" Target="../media/image335.jpeg"/><Relationship Id="rId4" Type="http://schemas.openxmlformats.org/officeDocument/2006/relationships/image" Target="../media/image334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0.jpeg"/><Relationship Id="rId5" Type="http://schemas.openxmlformats.org/officeDocument/2006/relationships/image" Target="../media/image339.jpeg"/><Relationship Id="rId4" Type="http://schemas.openxmlformats.org/officeDocument/2006/relationships/image" Target="../media/image338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3.jpeg"/><Relationship Id="rId5" Type="http://schemas.openxmlformats.org/officeDocument/2006/relationships/image" Target="../media/image342.jpeg"/><Relationship Id="rId4" Type="http://schemas.openxmlformats.org/officeDocument/2006/relationships/image" Target="../media/image341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7" Type="http://schemas.openxmlformats.org/officeDocument/2006/relationships/image" Target="../media/image34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6.jpeg"/><Relationship Id="rId5" Type="http://schemas.openxmlformats.org/officeDocument/2006/relationships/image" Target="../media/image345.jpeg"/><Relationship Id="rId4" Type="http://schemas.openxmlformats.org/officeDocument/2006/relationships/image" Target="../media/image34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8.jpeg"/><Relationship Id="rId7" Type="http://schemas.openxmlformats.org/officeDocument/2006/relationships/image" Target="../media/image41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jpeg"/><Relationship Id="rId11" Type="http://schemas.openxmlformats.org/officeDocument/2006/relationships/image" Target="../media/image45.jpeg"/><Relationship Id="rId5" Type="http://schemas.openxmlformats.org/officeDocument/2006/relationships/image" Target="../media/image18.jpeg"/><Relationship Id="rId10" Type="http://schemas.openxmlformats.org/officeDocument/2006/relationships/image" Target="../media/image44.jpeg"/><Relationship Id="rId4" Type="http://schemas.openxmlformats.org/officeDocument/2006/relationships/image" Target="../media/image39.jpeg"/><Relationship Id="rId9" Type="http://schemas.openxmlformats.org/officeDocument/2006/relationships/image" Target="../media/image43.jpe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2.jpeg"/><Relationship Id="rId3" Type="http://schemas.openxmlformats.org/officeDocument/2006/relationships/image" Target="../media/image10.emf"/><Relationship Id="rId7" Type="http://schemas.openxmlformats.org/officeDocument/2006/relationships/image" Target="../media/image35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0.jpeg"/><Relationship Id="rId5" Type="http://schemas.openxmlformats.org/officeDocument/2006/relationships/image" Target="../media/image349.jpeg"/><Relationship Id="rId4" Type="http://schemas.openxmlformats.org/officeDocument/2006/relationships/image" Target="../media/image348.jpeg"/><Relationship Id="rId9" Type="http://schemas.openxmlformats.org/officeDocument/2006/relationships/image" Target="../media/image353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5.jpeg"/><Relationship Id="rId4" Type="http://schemas.openxmlformats.org/officeDocument/2006/relationships/image" Target="../media/image354.jpe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0.jpeg"/><Relationship Id="rId3" Type="http://schemas.openxmlformats.org/officeDocument/2006/relationships/image" Target="../media/image10.emf"/><Relationship Id="rId7" Type="http://schemas.openxmlformats.org/officeDocument/2006/relationships/image" Target="../media/image35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8.jpeg"/><Relationship Id="rId5" Type="http://schemas.openxmlformats.org/officeDocument/2006/relationships/image" Target="../media/image357.jpeg"/><Relationship Id="rId4" Type="http://schemas.openxmlformats.org/officeDocument/2006/relationships/image" Target="../media/image356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7" Type="http://schemas.openxmlformats.org/officeDocument/2006/relationships/image" Target="../media/image36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3.jpeg"/><Relationship Id="rId5" Type="http://schemas.openxmlformats.org/officeDocument/2006/relationships/image" Target="../media/image362.jpeg"/><Relationship Id="rId4" Type="http://schemas.openxmlformats.org/officeDocument/2006/relationships/image" Target="../media/image361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7.jpeg"/><Relationship Id="rId5" Type="http://schemas.openxmlformats.org/officeDocument/2006/relationships/image" Target="../media/image366.jpeg"/><Relationship Id="rId4" Type="http://schemas.openxmlformats.org/officeDocument/2006/relationships/image" Target="../media/image365.jpe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2.jpeg"/><Relationship Id="rId3" Type="http://schemas.openxmlformats.org/officeDocument/2006/relationships/image" Target="../media/image10.emf"/><Relationship Id="rId7" Type="http://schemas.openxmlformats.org/officeDocument/2006/relationships/image" Target="../media/image37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0.jpeg"/><Relationship Id="rId5" Type="http://schemas.openxmlformats.org/officeDocument/2006/relationships/image" Target="../media/image369.jpeg"/><Relationship Id="rId4" Type="http://schemas.openxmlformats.org/officeDocument/2006/relationships/image" Target="../media/image368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5.jpeg"/><Relationship Id="rId5" Type="http://schemas.openxmlformats.org/officeDocument/2006/relationships/image" Target="../media/image374.jpeg"/><Relationship Id="rId4" Type="http://schemas.openxmlformats.org/officeDocument/2006/relationships/image" Target="../media/image373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8.jpeg"/><Relationship Id="rId5" Type="http://schemas.openxmlformats.org/officeDocument/2006/relationships/image" Target="../media/image377.jpeg"/><Relationship Id="rId4" Type="http://schemas.openxmlformats.org/officeDocument/2006/relationships/image" Target="../media/image376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7" Type="http://schemas.openxmlformats.org/officeDocument/2006/relationships/image" Target="../media/image38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1.jpeg"/><Relationship Id="rId5" Type="http://schemas.openxmlformats.org/officeDocument/2006/relationships/image" Target="../media/image380.jpeg"/><Relationship Id="rId4" Type="http://schemas.openxmlformats.org/officeDocument/2006/relationships/image" Target="../media/image379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4.jpeg"/><Relationship Id="rId4" Type="http://schemas.openxmlformats.org/officeDocument/2006/relationships/image" Target="../media/image38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10" Type="http://schemas.openxmlformats.org/officeDocument/2006/relationships/image" Target="../media/image53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6.jpeg"/><Relationship Id="rId4" Type="http://schemas.openxmlformats.org/officeDocument/2006/relationships/image" Target="../media/image385.jpe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Users\samsung\Desktop\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6063" y="1767592"/>
            <a:ext cx="5626257" cy="3948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65920" y="366881"/>
            <a:ext cx="7277990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«Вместе мы – сила»</a:t>
            </a:r>
          </a:p>
        </p:txBody>
      </p:sp>
      <p:pic>
        <p:nvPicPr>
          <p:cNvPr id="10" name="Picture 46" descr="F:\фото на слайдшоу\ФОТО ЛАБОРАТОРНАЯ СЛУЖБА\Изображение 07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4468" y="5690226"/>
            <a:ext cx="1689218" cy="112315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Picture 47" descr="F:\фото на слайдшоу\ФОТО ЛАБОРАТОРНАЯ СЛУЖБА\PB30021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4467" y="4371600"/>
            <a:ext cx="1719531" cy="128964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Picture 50" descr="F:\фото на слайдшоу\терапевтическая служба\тех.учеба по вазаканам 2014 г\20140522_14153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2955083"/>
            <a:ext cx="1808564" cy="135642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Picture 53" descr="F:\фото на слайдшоу\лдс\техучеба\постановка внутривенных инъекций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5" y="4315435"/>
            <a:ext cx="1802697" cy="120179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4" name="Picture 58" descr="F:\фото на слайдшоу\Хирургическая служба\Спартакиада 2013г. Команда эдельвейс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29" y="5607666"/>
            <a:ext cx="1808564" cy="120570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" name="Picture 60" descr="F:\фото на слайдшоу\Хирургическая служба\хирургическая служба\DSCN5729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4468" y="3072609"/>
            <a:ext cx="1719530" cy="128964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6" name="Picture 64" descr="F:\фото на слайдшоу\фото акушерская служба\Посещение министра СкворцовойВ.И. 06.05.2015\IMG_2450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64" y="1651138"/>
            <a:ext cx="1802696" cy="120179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7" name="Picture 66" descr="F:\фото на слайдшоу\фото акушерская служба\Профессиональная деятельность\Кирьянко С.В.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4468" y="1706078"/>
            <a:ext cx="1721165" cy="129087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060" name="Oval 4" descr="Описание: Рисунок2"/>
          <p:cNvSpPr>
            <a:spLocks noChangeArrowheads="1"/>
          </p:cNvSpPr>
          <p:nvPr/>
        </p:nvSpPr>
        <p:spPr bwMode="auto">
          <a:xfrm>
            <a:off x="104775" y="44450"/>
            <a:ext cx="1587500" cy="1547813"/>
          </a:xfrm>
          <a:prstGeom prst="ellipse">
            <a:avLst/>
          </a:prstGeom>
          <a:blipFill dpi="0" rotWithShape="1">
            <a:blip r:embed="rId11" cstate="email">
              <a:lum bright="-20000" contras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063" name="Picture 15" descr="D:\Мои документы2\комитет\60 лет Совету\статья в книгу\4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2436" y="5600455"/>
            <a:ext cx="1440160" cy="12045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64" name="Picture 16" descr="D:\Мои документы2\комитет\60 лет Совету\статья в книгу\29 .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5712" y="5592964"/>
            <a:ext cx="2030384" cy="11941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66" name="Picture 18" descr="D:\Мои документы2\комитет\60 лет Совету\статья в книгу\41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5604394"/>
            <a:ext cx="1872208" cy="12012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>
            <a:off x="1187450" y="5492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187450" y="693738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9" name="Заголовок 1"/>
          <p:cNvSpPr txBox="1">
            <a:spLocks/>
          </p:cNvSpPr>
          <p:nvPr/>
        </p:nvSpPr>
        <p:spPr bwMode="auto">
          <a:xfrm>
            <a:off x="5940152" y="5786680"/>
            <a:ext cx="2016026" cy="838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Нопина</a:t>
            </a:r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 eaLnBrk="1" hangingPunct="1">
              <a:defRPr/>
            </a:pPr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Ольга Егоровна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1600" y="620688"/>
            <a:ext cx="7866297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Галерея славы</a:t>
            </a:r>
          </a:p>
        </p:txBody>
      </p:sp>
      <p:sp>
        <p:nvSpPr>
          <p:cNvPr id="11270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950" y="1508125"/>
            <a:ext cx="8929688" cy="107721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32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Заслуженные работники</a:t>
            </a:r>
            <a:r>
              <a:rPr lang="en-US" sz="32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32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здравоохранения </a:t>
            </a:r>
          </a:p>
          <a:p>
            <a:pPr algn="ctr">
              <a:defRPr/>
            </a:pPr>
            <a:r>
              <a:rPr lang="ru-RU" sz="32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Российской Федерации</a:t>
            </a:r>
          </a:p>
        </p:txBody>
      </p:sp>
      <p:pic>
        <p:nvPicPr>
          <p:cNvPr id="6154" name="Picture 2" descr="D:\Мои документы\СЕКТОР ПО СЕСТРИНСКОЙ ПРАКТИКИ\СЛУЖБА\фото Нопина О.Е\IMG_000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3438" y="5122863"/>
            <a:ext cx="1536700" cy="1651000"/>
          </a:xfr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989542" y="5836807"/>
            <a:ext cx="185426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Мехова </a:t>
            </a:r>
          </a:p>
          <a:p>
            <a:pPr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Татьяна Александровна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16013" y="14288"/>
            <a:ext cx="79930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pic>
        <p:nvPicPr>
          <p:cNvPr id="14" name="Picture 2" descr="C:\Documents and Settings\pol-107-ss\Рабочий стол\красова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213" y="2579688"/>
            <a:ext cx="1366837" cy="1766887"/>
          </a:xfr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7" descr="F:\IMG_0104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3588" y="2605088"/>
            <a:ext cx="1587500" cy="171132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2267744" y="4437112"/>
            <a:ext cx="22687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Красова</a:t>
            </a: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Елена Владимировна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4572000" y="4449104"/>
            <a:ext cx="18542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Пойлова</a:t>
            </a: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Наталья Юрьевна</a:t>
            </a: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48167" y="4449104"/>
            <a:ext cx="22635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Зорина</a:t>
            </a:r>
          </a:p>
          <a:p>
            <a:pPr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Татьяна  Александровна</a:t>
            </a:r>
          </a:p>
        </p:txBody>
      </p:sp>
      <p:pic>
        <p:nvPicPr>
          <p:cNvPr id="11280" name="Picture 18" descr="U:\Обмен\для Золотаревой\акульшина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2605088"/>
            <a:ext cx="1439862" cy="171132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1" name="Picture 19" descr="F:\Зорина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325" y="2566988"/>
            <a:ext cx="1355725" cy="180816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6372200" y="4365104"/>
            <a:ext cx="22687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Акульшина </a:t>
            </a:r>
          </a:p>
          <a:p>
            <a:pPr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Любовь Ивановна</a:t>
            </a:r>
          </a:p>
        </p:txBody>
      </p:sp>
      <p:pic>
        <p:nvPicPr>
          <p:cNvPr id="20" name="Picture 2" descr="U:\Обмен\для Золотаревой\Мехова Т.А.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54313" y="5084763"/>
            <a:ext cx="1408112" cy="1728787"/>
          </a:xfr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55576" y="404663"/>
            <a:ext cx="7866297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Галерея славы</a:t>
            </a:r>
          </a:p>
        </p:txBody>
      </p:sp>
      <p:sp>
        <p:nvSpPr>
          <p:cNvPr id="9223" name="Прямоугольник 6"/>
          <p:cNvSpPr>
            <a:spLocks noChangeArrowheads="1"/>
          </p:cNvSpPr>
          <p:nvPr/>
        </p:nvSpPr>
        <p:spPr bwMode="auto">
          <a:xfrm>
            <a:off x="4572000" y="5653214"/>
            <a:ext cx="211238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Яндер</a:t>
            </a: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Вера </a:t>
            </a:r>
          </a:p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Петровна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379933" y="1528047"/>
            <a:ext cx="2304454" cy="95410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14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Заслуженный работник здравоохранения</a:t>
            </a:r>
          </a:p>
          <a:p>
            <a:pPr algn="ctr">
              <a:defRPr/>
            </a:pPr>
            <a:r>
              <a:rPr lang="ru-RU" sz="14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Омской области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71600" y="1420326"/>
            <a:ext cx="2921841" cy="116955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14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Награждены нагрудным</a:t>
            </a:r>
          </a:p>
          <a:p>
            <a:pPr algn="ctr">
              <a:defRPr/>
            </a:pPr>
            <a:r>
              <a:rPr lang="ru-RU" sz="14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знаком здравоохранения Омской области отличник здравоохранения Омской области</a:t>
            </a:r>
          </a:p>
        </p:txBody>
      </p:sp>
      <p:sp>
        <p:nvSpPr>
          <p:cNvPr id="9226" name="Прямоугольник 1"/>
          <p:cNvSpPr>
            <a:spLocks noChangeArrowheads="1"/>
          </p:cNvSpPr>
          <p:nvPr/>
        </p:nvSpPr>
        <p:spPr bwMode="auto">
          <a:xfrm>
            <a:off x="164775" y="5700670"/>
            <a:ext cx="226774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Михайлова </a:t>
            </a:r>
          </a:p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Галина Андреевна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16013" y="14288"/>
            <a:ext cx="79930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graphicFrame>
        <p:nvGraphicFramePr>
          <p:cNvPr id="12299" name="Объект 1"/>
          <p:cNvGraphicFramePr>
            <a:graphicFrameLocks noChangeAspect="1"/>
          </p:cNvGraphicFramePr>
          <p:nvPr/>
        </p:nvGraphicFramePr>
        <p:xfrm>
          <a:off x="4756150" y="2997200"/>
          <a:ext cx="1731963" cy="2392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" name="Acrobat Document" r:id="rId4" imgW="5743575" imgH="7934325" progId="AcroExch.Document.7">
                  <p:embed/>
                </p:oleObj>
              </mc:Choice>
              <mc:Fallback>
                <p:oleObj name="Acrobat Document" r:id="rId4" imgW="5743575" imgH="7934325" progId="AcroExch.Document.7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6150" y="2997200"/>
                        <a:ext cx="1731963" cy="23923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50800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9167" name="Picture 17" descr="C:\Documents and Settings\pol-107-ss\Рабочий стол\фото на слайдшоу\михайлова\DSC0408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0945" y="2924945"/>
            <a:ext cx="1736799" cy="2386826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Прямоугольник 1"/>
          <p:cNvSpPr>
            <a:spLocks noChangeArrowheads="1"/>
          </p:cNvSpPr>
          <p:nvPr/>
        </p:nvSpPr>
        <p:spPr bwMode="auto">
          <a:xfrm>
            <a:off x="6588224" y="5630356"/>
            <a:ext cx="226774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Искра</a:t>
            </a:r>
          </a:p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Наталья Сергеевна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551515" y="1515499"/>
            <a:ext cx="2304454" cy="95410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14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Заслуженный работник здравоохранения</a:t>
            </a:r>
          </a:p>
          <a:p>
            <a:pPr algn="ctr">
              <a:defRPr/>
            </a:pPr>
            <a:r>
              <a:rPr lang="ru-RU" sz="14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Омской области</a:t>
            </a:r>
          </a:p>
        </p:txBody>
      </p:sp>
      <p:pic>
        <p:nvPicPr>
          <p:cNvPr id="8207" name="Picture 3" descr="C:\Documents and Settings\pol-107-ss\Рабочий стол\2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55668" y="2996952"/>
            <a:ext cx="1782719" cy="2376015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208" name="Picture 16" descr="D:\Новая папка (2)\я\IMG_7370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82454" y="2924944"/>
            <a:ext cx="1701514" cy="23868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7" name="Прямоугольник 1"/>
          <p:cNvSpPr>
            <a:spLocks noChangeArrowheads="1"/>
          </p:cNvSpPr>
          <p:nvPr/>
        </p:nvSpPr>
        <p:spPr bwMode="auto">
          <a:xfrm>
            <a:off x="2304255" y="5688414"/>
            <a:ext cx="226774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Ежова </a:t>
            </a:r>
          </a:p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Людмила Валентиновна 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99592" y="404664"/>
            <a:ext cx="7866297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Галерея славы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16013" y="14288"/>
            <a:ext cx="79930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  </a:t>
            </a:r>
          </a:p>
        </p:txBody>
      </p:sp>
      <p:pic>
        <p:nvPicPr>
          <p:cNvPr id="16" name="Picture 7" descr="D:\Мои документы\главная медсестра 2014 г\день главной медсестры 24. 10. 2014 г\форум\абрамова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51711" y="2401934"/>
            <a:ext cx="2009698" cy="25552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7" name="TextBox 16"/>
          <p:cNvSpPr txBox="1"/>
          <p:nvPr/>
        </p:nvSpPr>
        <p:spPr>
          <a:xfrm>
            <a:off x="4623429" y="5397387"/>
            <a:ext cx="2066261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Абрамова</a:t>
            </a:r>
          </a:p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Татьяна Александровна</a:t>
            </a:r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1116013" y="1485639"/>
            <a:ext cx="673283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spc="150" dirty="0" smtClean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rPr>
              <a:t>Награждена нагрудным знаком РАМС </a:t>
            </a:r>
          </a:p>
          <a:p>
            <a:pPr algn="ctr" eaLnBrk="1" hangingPunct="1">
              <a:defRPr/>
            </a:pPr>
            <a:r>
              <a:rPr lang="ru-RU" sz="2400" b="1" spc="150" dirty="0" smtClean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rPr>
              <a:t>«За верность профессии»</a:t>
            </a:r>
          </a:p>
        </p:txBody>
      </p:sp>
      <p:sp>
        <p:nvSpPr>
          <p:cNvPr id="20" name="Прямоугольник 6"/>
          <p:cNvSpPr>
            <a:spLocks noChangeArrowheads="1"/>
          </p:cNvSpPr>
          <p:nvPr/>
        </p:nvSpPr>
        <p:spPr bwMode="auto">
          <a:xfrm>
            <a:off x="71897" y="5397386"/>
            <a:ext cx="20882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Бучко</a:t>
            </a:r>
          </a:p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Ольга Александровна</a:t>
            </a:r>
          </a:p>
        </p:txBody>
      </p:sp>
      <p:pic>
        <p:nvPicPr>
          <p:cNvPr id="22" name="Picture 4" descr="F:\фОТО Шевченко Глина Афанасьевна медицинская сестра рентгенологического отделения БУЗОО ОКБ\ШЕВЧЕН~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7812" y="2385939"/>
            <a:ext cx="1932477" cy="25552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2176391" y="5380036"/>
            <a:ext cx="2475320" cy="101566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Шевченко </a:t>
            </a:r>
          </a:p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Галина Афанасьевна</a:t>
            </a:r>
          </a:p>
        </p:txBody>
      </p:sp>
      <p:pic>
        <p:nvPicPr>
          <p:cNvPr id="15" name="Picture 2" descr="D:\Мои документы\ГЛАВНАЯ МЕДСЕСТРА 2012 ГОД\день главной медсестры 12.04 2012 г\Бучко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2023" y="2421438"/>
            <a:ext cx="1848131" cy="2498007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30" name="Picture 14" descr="D:\Мои документы2\комитет\60 лет Совету\статья в книгу\70 Саитова Т.В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5217" y="2401934"/>
            <a:ext cx="1927262" cy="2569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8" name="TextBox 17"/>
          <p:cNvSpPr txBox="1"/>
          <p:nvPr/>
        </p:nvSpPr>
        <p:spPr>
          <a:xfrm>
            <a:off x="6829389" y="5403623"/>
            <a:ext cx="2066261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Саитова </a:t>
            </a:r>
          </a:p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Татьяна Викторовна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pic>
        <p:nvPicPr>
          <p:cNvPr id="9225" name="Picture 12" descr="F:\фото на слайдшоу\фото акушерская служба\Награды\Долгополова Н.А. 1 место Лучшая медсестра 201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5575" y="2060575"/>
            <a:ext cx="1581150" cy="1885950"/>
          </a:xfrm>
          <a:prstGeom prst="rect">
            <a:avLst/>
          </a:prstGeom>
          <a:ln w="50800">
            <a:solidFill>
              <a:schemeClr val="bg1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3" name="Прямоугольник 12"/>
          <p:cNvSpPr/>
          <p:nvPr/>
        </p:nvSpPr>
        <p:spPr>
          <a:xfrm>
            <a:off x="810018" y="788511"/>
            <a:ext cx="8245782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Победители и призеры Всероссийских </a:t>
            </a:r>
          </a:p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конкурсов 2011 – 2016 годы</a:t>
            </a:r>
          </a:p>
        </p:txBody>
      </p:sp>
      <p:sp>
        <p:nvSpPr>
          <p:cNvPr id="50187" name="TextBox 2"/>
          <p:cNvSpPr txBox="1">
            <a:spLocks noChangeArrowheads="1"/>
          </p:cNvSpPr>
          <p:nvPr/>
        </p:nvSpPr>
        <p:spPr bwMode="auto">
          <a:xfrm>
            <a:off x="611188" y="4067175"/>
            <a:ext cx="1385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Бучко О.А.</a:t>
            </a:r>
          </a:p>
        </p:txBody>
      </p:sp>
      <p:sp>
        <p:nvSpPr>
          <p:cNvPr id="50188" name="TextBox 17"/>
          <p:cNvSpPr txBox="1">
            <a:spLocks noChangeArrowheads="1"/>
          </p:cNvSpPr>
          <p:nvPr/>
        </p:nvSpPr>
        <p:spPr bwMode="auto">
          <a:xfrm>
            <a:off x="1247775" y="6465888"/>
            <a:ext cx="2197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Дружинина Е.В.</a:t>
            </a:r>
          </a:p>
        </p:txBody>
      </p:sp>
      <p:sp>
        <p:nvSpPr>
          <p:cNvPr id="50189" name="TextBox 18"/>
          <p:cNvSpPr txBox="1">
            <a:spLocks noChangeArrowheads="1"/>
          </p:cNvSpPr>
          <p:nvPr/>
        </p:nvSpPr>
        <p:spPr bwMode="auto">
          <a:xfrm>
            <a:off x="4787900" y="3995738"/>
            <a:ext cx="1676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Панькова О.Д.</a:t>
            </a:r>
          </a:p>
        </p:txBody>
      </p:sp>
      <p:sp>
        <p:nvSpPr>
          <p:cNvPr id="50190" name="TextBox 19"/>
          <p:cNvSpPr txBox="1">
            <a:spLocks noChangeArrowheads="1"/>
          </p:cNvSpPr>
          <p:nvPr/>
        </p:nvSpPr>
        <p:spPr bwMode="auto">
          <a:xfrm>
            <a:off x="6156325" y="6488113"/>
            <a:ext cx="15589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Мехова Т.А.</a:t>
            </a:r>
          </a:p>
        </p:txBody>
      </p:sp>
      <p:sp>
        <p:nvSpPr>
          <p:cNvPr id="50191" name="TextBox 20"/>
          <p:cNvSpPr txBox="1">
            <a:spLocks noChangeArrowheads="1"/>
          </p:cNvSpPr>
          <p:nvPr/>
        </p:nvSpPr>
        <p:spPr bwMode="auto">
          <a:xfrm>
            <a:off x="7072313" y="3995738"/>
            <a:ext cx="18716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Золотарева С.А.</a:t>
            </a:r>
          </a:p>
        </p:txBody>
      </p:sp>
      <p:sp>
        <p:nvSpPr>
          <p:cNvPr id="50192" name="TextBox 21"/>
          <p:cNvSpPr txBox="1">
            <a:spLocks noChangeArrowheads="1"/>
          </p:cNvSpPr>
          <p:nvPr/>
        </p:nvSpPr>
        <p:spPr bwMode="auto">
          <a:xfrm>
            <a:off x="2411413" y="3995738"/>
            <a:ext cx="19859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Долгополова Н.А.</a:t>
            </a:r>
          </a:p>
        </p:txBody>
      </p:sp>
      <p:sp>
        <p:nvSpPr>
          <p:cNvPr id="50193" name="TextBox 22"/>
          <p:cNvSpPr txBox="1">
            <a:spLocks noChangeArrowheads="1"/>
          </p:cNvSpPr>
          <p:nvPr/>
        </p:nvSpPr>
        <p:spPr bwMode="auto">
          <a:xfrm>
            <a:off x="3833813" y="6442075"/>
            <a:ext cx="2197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Ежова Л.В.</a:t>
            </a:r>
          </a:p>
        </p:txBody>
      </p:sp>
      <p:pic>
        <p:nvPicPr>
          <p:cNvPr id="26" name="Picture 4" descr="E:\фото на слайдшоу\фото акушерская служба\роддом\P826086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60525" y="4452938"/>
            <a:ext cx="1501775" cy="2000250"/>
          </a:xfr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5" descr="E:\фото на слайдшоу\фото акушерская служба\роддом\P8260865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49713" y="4405313"/>
            <a:ext cx="1481137" cy="1976437"/>
          </a:xfr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53" name="Picture 8" descr="F:\фото на слайдшоу\фото акушерская служба\Награды\1 место лучшая медсестра 20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56325" y="4365625"/>
            <a:ext cx="1438275" cy="2124075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4354" name="Picture 2" descr="F:\DCIM\101MSDCF\DSC04100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86325" y="2060575"/>
            <a:ext cx="1530350" cy="1817688"/>
          </a:xfr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4355" name="Picture 5" descr="D:\Мои документы\СЕКТОР ПО СЕСТРИНСКОЙ ПРАКТИКИ\СЛУЖБА\фото в работе\Изображение 752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2313" y="1997075"/>
            <a:ext cx="1501775" cy="194945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Documents and Settings\pol-107-ss\Рабочий стол\день главной медсестры 24. 10. 2014 г\бучко О.А..JPG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9438" y="1989138"/>
            <a:ext cx="1716087" cy="1957387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pic>
        <p:nvPicPr>
          <p:cNvPr id="14355" name="Picture 2" descr="F:\Невойт Ирина Ивановна старшая акушерка акушерского физиологического отделения БУЗОО ОКБ\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2261" y="1739887"/>
            <a:ext cx="976179" cy="1345379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14" name="Прямоугольник 13"/>
          <p:cNvSpPr/>
          <p:nvPr/>
        </p:nvSpPr>
        <p:spPr bwMode="auto">
          <a:xfrm>
            <a:off x="6851650" y="3055938"/>
            <a:ext cx="1089025" cy="292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300" b="1" dirty="0" err="1">
                <a:ln w="1143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Невойт</a:t>
            </a:r>
            <a:r>
              <a:rPr lang="ru-RU" sz="1300" b="1" dirty="0">
                <a:ln w="1143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И. И.</a:t>
            </a:r>
            <a:endParaRPr lang="ru-RU" sz="1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4345" name="Picture 4" descr="F:\фОТО Шевченко Глина Афанасьевна медицинская сестра рентгенологического отделения БУЗОО ОКБ\ШЕВЧЕН~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6995" y="1723292"/>
            <a:ext cx="1044886" cy="1345346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0" y="3008313"/>
            <a:ext cx="13589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Грушевская Л.Г.</a:t>
            </a:r>
          </a:p>
        </p:txBody>
      </p:sp>
      <p:pic>
        <p:nvPicPr>
          <p:cNvPr id="14352" name="Picture 3" descr="F:\фото Бучко Ольга Александровна старшая медицинская сестра консультативной поликлиники БУЗОО ОКБ\БУЧКОО~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2553" y="1654366"/>
            <a:ext cx="971417" cy="1393633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21" name="Прямоугольник 20"/>
          <p:cNvSpPr/>
          <p:nvPr/>
        </p:nvSpPr>
        <p:spPr bwMode="auto">
          <a:xfrm>
            <a:off x="4678363" y="3048000"/>
            <a:ext cx="981075" cy="292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300" b="1" dirty="0">
                <a:ln w="1143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Бучко О. А.</a:t>
            </a:r>
            <a:endParaRPr lang="ru-RU" sz="1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77862" y="746701"/>
            <a:ext cx="8431211" cy="95410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Победители и призеры Региональных конкурсов</a:t>
            </a:r>
          </a:p>
          <a:p>
            <a:pPr algn="ctr"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профессионального мастерства 2011 - 2016 годы</a:t>
            </a:r>
          </a:p>
        </p:txBody>
      </p:sp>
      <p:sp>
        <p:nvSpPr>
          <p:cNvPr id="51214" name="TextBox 22"/>
          <p:cNvSpPr txBox="1">
            <a:spLocks noChangeArrowheads="1"/>
          </p:cNvSpPr>
          <p:nvPr/>
        </p:nvSpPr>
        <p:spPr bwMode="auto">
          <a:xfrm>
            <a:off x="5592763" y="3059113"/>
            <a:ext cx="13287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Шевченко Г.А.</a:t>
            </a:r>
          </a:p>
        </p:txBody>
      </p:sp>
      <p:pic>
        <p:nvPicPr>
          <p:cNvPr id="15" name="Picture 3" descr="E:\Лучшие медсестры ОКБ\13 мая 2010 020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01315" y="5229200"/>
            <a:ext cx="1207189" cy="1162722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7" name="Picture 4" descr="E:\Лучшие медсестры ОКБ\13 мая 2010 004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340" y="5120391"/>
            <a:ext cx="1007908" cy="1297234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8" name="Picture 5" descr="E:\Лучшие медсестры ОКБ\13 мая 2010 025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5135056"/>
            <a:ext cx="1019706" cy="137052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9" name="Picture 1" descr="E:\Лучшие медсестры ОКБ\13 мая 2010 013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2832" y="5119438"/>
            <a:ext cx="1036872" cy="1333898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0" name="Picture 2" descr="E:\Лучшие медсестры ОКБ\13 мая 2010 008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0710" y="5188987"/>
            <a:ext cx="891650" cy="1199456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4" name="Picture 2" descr="C:\Users\ДНС\Desktop\Отраснова\P1240809.JPG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55664" y="3415674"/>
            <a:ext cx="1280832" cy="1344793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25" name="Picture 2" descr="C:\Documents and Settings\2rd2-rean2-ss\Рабочий стол\Конференция 07.05.13\Гущина В.В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4294" y="3423796"/>
            <a:ext cx="1127466" cy="1273617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26" name="Picture 6" descr="C:\Documents and Settings\2rd2-rean2-ss\Рабочий стол\Физио\IMG_3301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0702" y="3337298"/>
            <a:ext cx="1097202" cy="1366327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27" name="Picture 2" descr="C:\Documents and Settings\2rd2-rean2-ss\Рабочий стол\Конференция 07.05.13\Победители\IMG_3283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3447" y="3415674"/>
            <a:ext cx="1046745" cy="1367177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29" name="Рисунок 6" descr="D:\Документы\ОПСА\18. Конкурсы\2014 г\Конкурс ОПСА Лучший по профессии 2014г\02. Конкурсные листы\02. «Лучшая медицинская сестра первичной медико-санитарной помощи»\04. Фото конкурсанта\01. Иноземцева В.В, ОКБ 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8453" y="3337298"/>
            <a:ext cx="1147603" cy="1408673"/>
          </a:xfrm>
          <a:prstGeom prst="ellipse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31" name="Picture 2" descr="F:\фото на слайдшоу\DSCN3280.JPG"/>
          <p:cNvPicPr>
            <a:picLocks noChangeAspect="1" noChangeArrowheads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44120" y="1700809"/>
            <a:ext cx="1043346" cy="1408520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34" name="Picture 3" descr="D:\Мои документы\главная медсестра 2014 г\общебольничная конференция 23.09. 2014 г\Панькова Ольга Дмитриевна копия.jpg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7193" y="3394745"/>
            <a:ext cx="936551" cy="13303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35" name="Picture 2" descr="F:\фото на слайдшоу\IMG_0042.JPG"/>
          <p:cNvPicPr>
            <a:picLocks noChangeAspect="1" noChangeArrowheads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4294" y="1700808"/>
            <a:ext cx="1040830" cy="1408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7743825" y="3068638"/>
            <a:ext cx="14366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Золотарева С.А.</a:t>
            </a:r>
          </a:p>
        </p:txBody>
      </p:sp>
      <p:sp>
        <p:nvSpPr>
          <p:cNvPr id="37" name="TextBox 22"/>
          <p:cNvSpPr txBox="1">
            <a:spLocks noChangeArrowheads="1"/>
          </p:cNvSpPr>
          <p:nvPr/>
        </p:nvSpPr>
        <p:spPr bwMode="auto">
          <a:xfrm>
            <a:off x="7594600" y="4724400"/>
            <a:ext cx="1585913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3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Отраснова</a:t>
            </a:r>
            <a:r>
              <a:rPr lang="ru-RU" sz="1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М.П.</a:t>
            </a:r>
          </a:p>
        </p:txBody>
      </p:sp>
      <p:sp>
        <p:nvSpPr>
          <p:cNvPr id="38" name="TextBox 22"/>
          <p:cNvSpPr txBox="1">
            <a:spLocks noChangeArrowheads="1"/>
          </p:cNvSpPr>
          <p:nvPr/>
        </p:nvSpPr>
        <p:spPr bwMode="auto">
          <a:xfrm>
            <a:off x="5260975" y="4745038"/>
            <a:ext cx="13271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1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Шевченко Г.А.</a:t>
            </a:r>
          </a:p>
        </p:txBody>
      </p:sp>
      <p:sp>
        <p:nvSpPr>
          <p:cNvPr id="39" name="TextBox 22"/>
          <p:cNvSpPr txBox="1">
            <a:spLocks noChangeArrowheads="1"/>
          </p:cNvSpPr>
          <p:nvPr/>
        </p:nvSpPr>
        <p:spPr bwMode="auto">
          <a:xfrm>
            <a:off x="3771900" y="4724400"/>
            <a:ext cx="16637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13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Иноземцева</a:t>
            </a:r>
            <a:r>
              <a:rPr lang="ru-RU" sz="1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В.В.</a:t>
            </a:r>
          </a:p>
        </p:txBody>
      </p:sp>
      <p:sp>
        <p:nvSpPr>
          <p:cNvPr id="40" name="TextBox 22"/>
          <p:cNvSpPr txBox="1">
            <a:spLocks noChangeArrowheads="1"/>
          </p:cNvSpPr>
          <p:nvPr/>
        </p:nvSpPr>
        <p:spPr bwMode="auto">
          <a:xfrm>
            <a:off x="101600" y="4714875"/>
            <a:ext cx="132873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1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Панькова О.Д.</a:t>
            </a:r>
          </a:p>
        </p:txBody>
      </p:sp>
      <p:sp>
        <p:nvSpPr>
          <p:cNvPr id="41" name="TextBox 22"/>
          <p:cNvSpPr txBox="1">
            <a:spLocks noChangeArrowheads="1"/>
          </p:cNvSpPr>
          <p:nvPr/>
        </p:nvSpPr>
        <p:spPr bwMode="auto">
          <a:xfrm>
            <a:off x="1228725" y="4705350"/>
            <a:ext cx="13271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Гущина В.В.</a:t>
            </a:r>
          </a:p>
        </p:txBody>
      </p:sp>
      <p:sp>
        <p:nvSpPr>
          <p:cNvPr id="42" name="TextBox 22"/>
          <p:cNvSpPr txBox="1">
            <a:spLocks noChangeArrowheads="1"/>
          </p:cNvSpPr>
          <p:nvPr/>
        </p:nvSpPr>
        <p:spPr bwMode="auto">
          <a:xfrm>
            <a:off x="-53975" y="6483350"/>
            <a:ext cx="13271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1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Абрамова Т.А.</a:t>
            </a:r>
          </a:p>
        </p:txBody>
      </p:sp>
      <p:sp>
        <p:nvSpPr>
          <p:cNvPr id="43" name="TextBox 22"/>
          <p:cNvSpPr txBox="1">
            <a:spLocks noChangeArrowheads="1"/>
          </p:cNvSpPr>
          <p:nvPr/>
        </p:nvSpPr>
        <p:spPr bwMode="auto">
          <a:xfrm>
            <a:off x="2289175" y="6505575"/>
            <a:ext cx="1414463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Дружинина Е.В.</a:t>
            </a:r>
          </a:p>
        </p:txBody>
      </p:sp>
      <p:sp>
        <p:nvSpPr>
          <p:cNvPr id="44" name="TextBox 22"/>
          <p:cNvSpPr txBox="1">
            <a:spLocks noChangeArrowheads="1"/>
          </p:cNvSpPr>
          <p:nvPr/>
        </p:nvSpPr>
        <p:spPr bwMode="auto">
          <a:xfrm>
            <a:off x="3419475" y="6505575"/>
            <a:ext cx="132873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Ежова Л.В.</a:t>
            </a:r>
          </a:p>
        </p:txBody>
      </p:sp>
      <p:sp>
        <p:nvSpPr>
          <p:cNvPr id="45" name="TextBox 22"/>
          <p:cNvSpPr txBox="1">
            <a:spLocks noChangeArrowheads="1"/>
          </p:cNvSpPr>
          <p:nvPr/>
        </p:nvSpPr>
        <p:spPr bwMode="auto">
          <a:xfrm>
            <a:off x="5548313" y="6524625"/>
            <a:ext cx="132715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3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Герт</a:t>
            </a:r>
            <a:r>
              <a:rPr lang="ru-RU" sz="1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В.А. </a:t>
            </a:r>
          </a:p>
        </p:txBody>
      </p:sp>
      <p:sp>
        <p:nvSpPr>
          <p:cNvPr id="46" name="TextBox 22"/>
          <p:cNvSpPr txBox="1">
            <a:spLocks noChangeArrowheads="1"/>
          </p:cNvSpPr>
          <p:nvPr/>
        </p:nvSpPr>
        <p:spPr bwMode="auto">
          <a:xfrm>
            <a:off x="6548438" y="6524625"/>
            <a:ext cx="155257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13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Манаников</a:t>
            </a:r>
            <a:r>
              <a:rPr lang="ru-RU" sz="1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М.Г.</a:t>
            </a:r>
          </a:p>
        </p:txBody>
      </p:sp>
      <p:sp>
        <p:nvSpPr>
          <p:cNvPr id="47" name="TextBox 22"/>
          <p:cNvSpPr txBox="1">
            <a:spLocks noChangeArrowheads="1"/>
          </p:cNvSpPr>
          <p:nvPr/>
        </p:nvSpPr>
        <p:spPr bwMode="auto">
          <a:xfrm>
            <a:off x="7851775" y="6524625"/>
            <a:ext cx="1328738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13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Шерубаева</a:t>
            </a:r>
            <a:r>
              <a:rPr lang="ru-RU" sz="1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Б.</a:t>
            </a:r>
          </a:p>
        </p:txBody>
      </p:sp>
      <p:sp>
        <p:nvSpPr>
          <p:cNvPr id="48" name="TextBox 22"/>
          <p:cNvSpPr txBox="1">
            <a:spLocks noChangeArrowheads="1"/>
          </p:cNvSpPr>
          <p:nvPr/>
        </p:nvSpPr>
        <p:spPr bwMode="auto">
          <a:xfrm>
            <a:off x="3363913" y="3049588"/>
            <a:ext cx="143827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13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Елеусизова</a:t>
            </a:r>
            <a:r>
              <a:rPr lang="ru-RU" sz="1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Ж.Ж</a:t>
            </a:r>
            <a:endParaRPr lang="ru-RU" sz="13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9" name="TextBox 22"/>
          <p:cNvSpPr txBox="1">
            <a:spLocks noChangeArrowheads="1"/>
          </p:cNvSpPr>
          <p:nvPr/>
        </p:nvSpPr>
        <p:spPr bwMode="auto">
          <a:xfrm>
            <a:off x="2532063" y="4697413"/>
            <a:ext cx="13287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Захарова Н.Н.</a:t>
            </a:r>
          </a:p>
        </p:txBody>
      </p:sp>
      <p:pic>
        <p:nvPicPr>
          <p:cNvPr id="51" name="Picture 6" descr="E:\DCIM\100SSCAM\SL371747.JPG"/>
          <p:cNvPicPr>
            <a:picLocks noChangeAspect="1" noChangeArrowheads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24722" y="5234691"/>
            <a:ext cx="971014" cy="12186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53" name="Picture 6" descr="E:\DCIM\100SSCAM\SL371747.JPG"/>
          <p:cNvPicPr>
            <a:picLocks noChangeAspect="1" noChangeArrowheads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496" y="5198147"/>
            <a:ext cx="976735" cy="12551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54" name="Picture 24" descr="P1120389"/>
          <p:cNvPicPr>
            <a:picLocks noChangeAspect="1" noChangeArrowheads="1"/>
          </p:cNvPicPr>
          <p:nvPr/>
        </p:nvPicPr>
        <p:blipFill rotWithShape="1"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615"/>
          <a:stretch/>
        </p:blipFill>
        <p:spPr bwMode="auto">
          <a:xfrm>
            <a:off x="6444010" y="3387198"/>
            <a:ext cx="1080318" cy="13269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55" name="TextBox 22"/>
          <p:cNvSpPr txBox="1">
            <a:spLocks noChangeArrowheads="1"/>
          </p:cNvSpPr>
          <p:nvPr/>
        </p:nvSpPr>
        <p:spPr bwMode="auto">
          <a:xfrm>
            <a:off x="6300788" y="4767263"/>
            <a:ext cx="158432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Мехова Т.А.</a:t>
            </a:r>
          </a:p>
        </p:txBody>
      </p:sp>
      <p:sp>
        <p:nvSpPr>
          <p:cNvPr id="56" name="TextBox 22"/>
          <p:cNvSpPr txBox="1">
            <a:spLocks noChangeArrowheads="1"/>
          </p:cNvSpPr>
          <p:nvPr/>
        </p:nvSpPr>
        <p:spPr bwMode="auto">
          <a:xfrm>
            <a:off x="971550" y="6491288"/>
            <a:ext cx="1585913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Орешкина А. А.</a:t>
            </a:r>
          </a:p>
        </p:txBody>
      </p:sp>
      <p:pic>
        <p:nvPicPr>
          <p:cNvPr id="50" name="Picture 9" descr="F:\фото на слайдшоу\Шелема\1.jpg"/>
          <p:cNvPicPr>
            <a:picLocks noChangeAspect="1" noChangeArrowheads="1"/>
          </p:cNvPicPr>
          <p:nvPr/>
        </p:nvPicPr>
        <p:blipFill rotWithShape="1"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11760" y="1668033"/>
            <a:ext cx="986601" cy="14412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52" name="Прямоугольник 51"/>
          <p:cNvSpPr/>
          <p:nvPr/>
        </p:nvSpPr>
        <p:spPr bwMode="auto">
          <a:xfrm>
            <a:off x="2327275" y="3082925"/>
            <a:ext cx="1109663" cy="292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300" b="1" dirty="0" err="1">
                <a:ln w="1143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Шелема</a:t>
            </a:r>
            <a:r>
              <a:rPr lang="ru-RU" sz="1300" b="1" dirty="0">
                <a:ln w="1143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А.В.</a:t>
            </a:r>
            <a:endParaRPr lang="ru-RU" sz="1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7" name="Picture 2" descr="U:\Обмен\для Золотаревой\IMG_2817.JPG"/>
          <p:cNvPicPr>
            <a:picLocks noChangeAspect="1" noChangeArrowheads="1"/>
          </p:cNvPicPr>
          <p:nvPr/>
        </p:nvPicPr>
        <p:blipFill rotWithShape="1"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23888" y="1739886"/>
            <a:ext cx="1009665" cy="13694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59" name="TextBox 22"/>
          <p:cNvSpPr txBox="1">
            <a:spLocks noChangeArrowheads="1"/>
          </p:cNvSpPr>
          <p:nvPr/>
        </p:nvSpPr>
        <p:spPr bwMode="auto">
          <a:xfrm>
            <a:off x="4540250" y="6521450"/>
            <a:ext cx="13271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Михайлова Г.А.</a:t>
            </a:r>
          </a:p>
        </p:txBody>
      </p:sp>
      <p:pic>
        <p:nvPicPr>
          <p:cNvPr id="62" name="Picture 17" descr="C:\Documents and Settings\pol-107-ss\Рабочий стол\фото на слайдшоу\михайлова\DSC04089.JPG"/>
          <p:cNvPicPr>
            <a:picLocks noChangeAspect="1"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95502" y="5145830"/>
            <a:ext cx="1105520" cy="12811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pic>
        <p:nvPicPr>
          <p:cNvPr id="11315" name="Picture 51" descr="D:\Мои документы2\комитет\сайт 2016\2 этап всероссийского конкурса\1 Грушевская Лариса  Геннадьевна.jpg"/>
          <p:cNvPicPr>
            <a:picLocks noChangeAspect="1" noChangeArrowheads="1"/>
          </p:cNvPicPr>
          <p:nvPr/>
        </p:nvPicPr>
        <p:blipFill rotWithShape="1"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7170" y="1724868"/>
            <a:ext cx="1050435" cy="146918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Заголовок 1"/>
          <p:cNvSpPr txBox="1">
            <a:spLocks/>
          </p:cNvSpPr>
          <p:nvPr/>
        </p:nvSpPr>
        <p:spPr bwMode="auto">
          <a:xfrm>
            <a:off x="1166813" y="2982913"/>
            <a:ext cx="13652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3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Нопина</a:t>
            </a:r>
            <a:r>
              <a:rPr lang="ru-RU" sz="1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О. Е.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5496" y="601241"/>
            <a:ext cx="907357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Наши достижения</a:t>
            </a:r>
          </a:p>
        </p:txBody>
      </p:sp>
      <p:sp>
        <p:nvSpPr>
          <p:cNvPr id="32775" name="Прямоугольник 17"/>
          <p:cNvSpPr>
            <a:spLocks noChangeArrowheads="1"/>
          </p:cNvSpPr>
          <p:nvPr/>
        </p:nvSpPr>
        <p:spPr bwMode="auto">
          <a:xfrm>
            <a:off x="1" y="5623798"/>
            <a:ext cx="910907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Совет по СД ОКБ занял гран-при в областном конкурсе </a:t>
            </a:r>
          </a:p>
          <a:p>
            <a:pPr algn="ctr"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«На вклад Советов по СД в развитие ОПСА»</a:t>
            </a:r>
          </a:p>
        </p:txBody>
      </p:sp>
      <p:pic>
        <p:nvPicPr>
          <p:cNvPr id="12297" name="Picture 9" descr="D:\Рабочий стол\на сайт ОПСА\2 Совет по сестринскому делу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6373" y="1557714"/>
            <a:ext cx="6099126" cy="4066083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01763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496" y="692696"/>
            <a:ext cx="90735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Наши достижения</a:t>
            </a:r>
          </a:p>
        </p:txBody>
      </p:sp>
      <p:pic>
        <p:nvPicPr>
          <p:cNvPr id="12" name="Picture 2" descr="C:\Users\kompas\Desktop\год. отчет-фото\роддом\20131226_12200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2057400"/>
            <a:ext cx="2728913" cy="3048000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1106488" y="5732463"/>
            <a:ext cx="7086600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Победители Всероссийского конкурса «Лучшая медицинская организация»</a:t>
            </a:r>
          </a:p>
        </p:txBody>
      </p:sp>
      <p:pic>
        <p:nvPicPr>
          <p:cNvPr id="14" name="Picture 2" descr="C:\Users\kompas\Desktop\год. отчет-фото\роддом\P103002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938" y="1558925"/>
            <a:ext cx="5181600" cy="3886200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925" y="702477"/>
            <a:ext cx="90735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Наши достижения</a:t>
            </a:r>
          </a:p>
        </p:txBody>
      </p:sp>
      <p:sp>
        <p:nvSpPr>
          <p:cNvPr id="13319" name="TextBox 6"/>
          <p:cNvSpPr txBox="1">
            <a:spLocks noChangeArrowheads="1"/>
          </p:cNvSpPr>
          <p:nvPr/>
        </p:nvSpPr>
        <p:spPr bwMode="auto">
          <a:xfrm>
            <a:off x="107950" y="6237288"/>
            <a:ext cx="87122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Заняли  первое место в профессиональном конкурсе РАМС  в номинации «Профессиональная книга», творческая группа: Саитова Т.В., Дружинина Е.В., Зенькова О.Н.</a:t>
            </a:r>
          </a:p>
          <a:p>
            <a:pPr algn="ctr" eaLnBrk="1" hangingPunct="1">
              <a:defRPr/>
            </a:pPr>
            <a:endParaRPr lang="ru-RU" sz="1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11" name="Picture 6" descr="E:\SL370217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05600" y="1557338"/>
            <a:ext cx="1144588" cy="1571625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G:\Дружинина_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5600" y="3214688"/>
            <a:ext cx="1168400" cy="1435100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G:\зенькова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100"/>
          <a:stretch/>
        </p:blipFill>
        <p:spPr bwMode="auto">
          <a:xfrm>
            <a:off x="6659563" y="4649788"/>
            <a:ext cx="1265237" cy="1519237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3" name="Picture 6" descr="C:\Users\STR1-G~1\AppData\Local\Temp\IMG_402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563" y="1582738"/>
            <a:ext cx="6024562" cy="4519612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496" y="692696"/>
            <a:ext cx="907357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Наши достижения</a:t>
            </a:r>
          </a:p>
        </p:txBody>
      </p:sp>
      <p:sp>
        <p:nvSpPr>
          <p:cNvPr id="14343" name="TextBox 3"/>
          <p:cNvSpPr txBox="1">
            <a:spLocks noChangeArrowheads="1"/>
          </p:cNvSpPr>
          <p:nvPr/>
        </p:nvSpPr>
        <p:spPr bwMode="auto">
          <a:xfrm>
            <a:off x="11113" y="5715000"/>
            <a:ext cx="444023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Arial" charset="0"/>
              </a:rPr>
              <a:t>Заняли 2 место в конкурсе  «Лучший плакат по профилактике туберкулеза», творческая группа: Бучко О. А., Абрамова Т. А., Ерохина И. А.</a:t>
            </a:r>
          </a:p>
        </p:txBody>
      </p:sp>
      <p:pic>
        <p:nvPicPr>
          <p:cNvPr id="11" name="Picture 14" descr="Абрамова Т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59113" y="2924175"/>
            <a:ext cx="938212" cy="1341438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F:\фото\DSC01290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41650" y="4292600"/>
            <a:ext cx="960438" cy="1262063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F:\фото Бучко Ольга Александровна старшая медицинская сестра консультативной поликлиники БУЗОО ОКБ\БУЧКОО~1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59113" y="1484313"/>
            <a:ext cx="960437" cy="1316037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7" name="Picture 4" descr="C:\Documents and Settings\pol-107-ss\Рабочий стол\1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338" y="1524000"/>
            <a:ext cx="2808287" cy="3983038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F:\IMG_9304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51763" y="2852738"/>
            <a:ext cx="1320800" cy="1784350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9" name="Прямоугольник 1"/>
          <p:cNvSpPr>
            <a:spLocks noChangeArrowheads="1"/>
          </p:cNvSpPr>
          <p:nvPr/>
        </p:nvSpPr>
        <p:spPr bwMode="auto">
          <a:xfrm>
            <a:off x="4595813" y="5207000"/>
            <a:ext cx="424815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Победитель конкурса «Лучший плакат в поддержку грудного вскармливания»</a:t>
            </a:r>
          </a:p>
          <a:p>
            <a:pPr algn="ctr">
              <a:defRPr/>
            </a:pPr>
            <a:r>
              <a:rPr lang="ru-RU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– </a:t>
            </a:r>
            <a:r>
              <a:rPr lang="ru-RU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Шелема</a:t>
            </a:r>
            <a:r>
              <a:rPr lang="ru-RU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 А. В. старшая медицинская сестра отделения анестезиологии и реанимации № 2 перинатального центра «ОКБ»</a:t>
            </a:r>
          </a:p>
        </p:txBody>
      </p:sp>
      <p:pic>
        <p:nvPicPr>
          <p:cNvPr id="20" name="Picture 8" descr="C:\Users\STR1-G~1\AppData\Local\Temp\Плакат.tif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638" y="2360613"/>
            <a:ext cx="3402012" cy="2547937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8552" y="6186112"/>
            <a:ext cx="4491440" cy="646331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Региональный конкурс ОПСА 2013 год  «Лучшая исследовательская работа» и «Лучший </a:t>
            </a:r>
            <a:r>
              <a:rPr lang="ru-RU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постерный</a:t>
            </a:r>
            <a:r>
              <a:rPr lang="ru-RU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доклад»</a:t>
            </a:r>
          </a:p>
          <a:p>
            <a:pPr algn="ctr" eaLnBrk="0" hangingPunct="0">
              <a:defRPr/>
            </a:pPr>
            <a:r>
              <a:rPr lang="ru-RU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1-е место заняла Попова Е.Е.</a:t>
            </a:r>
            <a:endParaRPr lang="ru-RU" sz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" name="Picture 35" descr="E:\фото 2012\конференция Исследования в сстр деле ОПСА29.06.2012\P102032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2800" y="3970338"/>
            <a:ext cx="2906713" cy="2181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Picture 36" descr="E:\фото 2012\конференция Исследования в сстр деле ОПСА29.06.2012\DSC0070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2800" y="1628775"/>
            <a:ext cx="2882900" cy="21637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TextBox 15"/>
          <p:cNvSpPr txBox="1"/>
          <p:nvPr/>
        </p:nvSpPr>
        <p:spPr>
          <a:xfrm>
            <a:off x="50858" y="773266"/>
            <a:ext cx="907357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Наши достижения</a:t>
            </a: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732240" y="2040523"/>
            <a:ext cx="2304256" cy="1015663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Региональный конкурс </a:t>
            </a:r>
          </a:p>
          <a:p>
            <a:pPr algn="ctr" eaLnBrk="0" hangingPunct="0">
              <a:defRPr/>
            </a:pPr>
            <a:r>
              <a:rPr lang="ru-RU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ОПСА 2014 год  </a:t>
            </a:r>
          </a:p>
          <a:p>
            <a:pPr algn="ctr" eaLnBrk="0" hangingPunct="0">
              <a:defRPr/>
            </a:pPr>
            <a:r>
              <a:rPr lang="ru-RU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«Лучшая исследовательская работа» 2-е место заняла Ященко М.А.</a:t>
            </a:r>
            <a:endParaRPr lang="ru-RU" sz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6395" name="Picture 2" descr="C:\Users\str1-gls-1\Desktop\ZOTYRJ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48262" y="1680555"/>
            <a:ext cx="1512168" cy="2060202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97" name="Picture 13" descr="D:\Мои документы2\комитет\60 лет Совету\статья в книгу\ПРИЗЕРЫ ВСЕРОССИЙСК КОНКУРСОВ\Яндер В П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8773" y="3970338"/>
            <a:ext cx="2704097" cy="2122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3851920" y="6203575"/>
            <a:ext cx="4491440" cy="646331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Всероссийский профессиональный конкурс</a:t>
            </a:r>
          </a:p>
          <a:p>
            <a:pPr algn="ctr" eaLnBrk="0" hangingPunct="0">
              <a:defRPr/>
            </a:pPr>
            <a:r>
              <a:rPr lang="ru-RU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 «Лучшее приемное отделение -2015»</a:t>
            </a:r>
          </a:p>
          <a:p>
            <a:pPr algn="ctr" eaLnBrk="0" hangingPunct="0">
              <a:defRPr/>
            </a:pPr>
            <a:r>
              <a:rPr lang="ru-RU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1-е место заняла </a:t>
            </a:r>
            <a:r>
              <a:rPr lang="ru-RU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Яндер</a:t>
            </a:r>
            <a:r>
              <a:rPr lang="ru-RU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В.П.</a:t>
            </a:r>
            <a:endParaRPr lang="ru-RU" sz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Oval 4" descr="Описание: Рисунок2"/>
          <p:cNvSpPr>
            <a:spLocks noChangeArrowheads="1"/>
          </p:cNvSpPr>
          <p:nvPr/>
        </p:nvSpPr>
        <p:spPr bwMode="auto">
          <a:xfrm>
            <a:off x="447675" y="228600"/>
            <a:ext cx="2395538" cy="2408238"/>
          </a:xfrm>
          <a:prstGeom prst="ellipse">
            <a:avLst/>
          </a:prstGeom>
          <a:blipFill dpi="0" rotWithShape="1">
            <a:blip r:embed="rId2" cstate="email">
              <a:lum bright="-20000" contras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" name="TextBox 2"/>
          <p:cNvSpPr txBox="1"/>
          <p:nvPr/>
        </p:nvSpPr>
        <p:spPr>
          <a:xfrm>
            <a:off x="580481" y="3214131"/>
            <a:ext cx="8239991" cy="42473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На рубеже столетия: сохраняем традиции, гордимся достижениями, строим планы на будущее</a:t>
            </a:r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079" name="Picture 2" descr="H:\1а корпус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1388" y="104775"/>
            <a:ext cx="4335462" cy="32527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496" y="692696"/>
            <a:ext cx="90735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Наши достижения</a:t>
            </a:r>
          </a:p>
        </p:txBody>
      </p:sp>
      <p:sp>
        <p:nvSpPr>
          <p:cNvPr id="13319" name="TextBox 6"/>
          <p:cNvSpPr txBox="1">
            <a:spLocks noChangeArrowheads="1"/>
          </p:cNvSpPr>
          <p:nvPr/>
        </p:nvSpPr>
        <p:spPr bwMode="auto">
          <a:xfrm>
            <a:off x="215900" y="6237288"/>
            <a:ext cx="8712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Методические материалы</a:t>
            </a:r>
          </a:p>
        </p:txBody>
      </p:sp>
      <p:pic>
        <p:nvPicPr>
          <p:cNvPr id="21512" name="Picture 3" descr="C:\Documents and Settings\pol-107-ss\Рабочий стол\фото на слайдшоу\DSC0411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2463" y="1524000"/>
            <a:ext cx="5081587" cy="4525963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10" descr="C:\Users\Sveta\Desktop\Рисунок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1700808"/>
            <a:ext cx="1357281" cy="1922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496" y="992922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Участие в Международных  мероприятиях</a:t>
            </a:r>
          </a:p>
        </p:txBody>
      </p:sp>
      <p:pic>
        <p:nvPicPr>
          <p:cNvPr id="22535" name="Picture 3" descr="C:\Documents and Settings\pol-107-ss\Рабочий стол\фото на слайдшоу\поликлиническая служба\Всероссийские мероприятия\парад Ассоциаций, Сеул, Южная Корея 201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5288" y="2081213"/>
            <a:ext cx="4017962" cy="2673350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" name="Picture 23" descr="C:\Users\kompas\Desktop\фото для отчета\австралия\DSC05430.JPG"/>
          <p:cNvPicPr>
            <a:picLocks noChangeAspect="1" noChangeArrowheads="1"/>
          </p:cNvPicPr>
          <p:nvPr/>
        </p:nvPicPr>
        <p:blipFill>
          <a:blip r:embed="rId5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2975" y="2133600"/>
            <a:ext cx="3886200" cy="2587625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369" name="Прямоугольник 8"/>
          <p:cNvSpPr>
            <a:spLocks noChangeArrowheads="1"/>
          </p:cNvSpPr>
          <p:nvPr/>
        </p:nvSpPr>
        <p:spPr bwMode="auto">
          <a:xfrm>
            <a:off x="4248150" y="4843463"/>
            <a:ext cx="489585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cs typeface="Times New Roman" pitchFamily="18" charset="0"/>
              </a:rPr>
              <a:t>25 – й  Конгресс Международного Совета медицинских сестер «Справедливость и доступность медицинской помощи»  Австралии</a:t>
            </a:r>
            <a:endParaRPr lang="ru-RU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1188" y="5028738"/>
            <a:ext cx="20262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МСМ в Сеуле, </a:t>
            </a:r>
          </a:p>
          <a:p>
            <a:pPr algn="ctr">
              <a:defRPr/>
            </a:pPr>
            <a:r>
              <a:rPr lang="ru-RU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Южная Корея 2015  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496" y="920914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Участие во Всероссийских мероприятиях</a:t>
            </a:r>
          </a:p>
        </p:txBody>
      </p:sp>
      <p:pic>
        <p:nvPicPr>
          <p:cNvPr id="23559" name="Picture 2" descr="C:\Users\STR1-G~1\AppData\Local\Temp\DSCN254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3488" y="3286125"/>
            <a:ext cx="1903412" cy="142875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kompas\Desktop\отчетное собрание\конференция\DSC_007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838" y="1698625"/>
            <a:ext cx="2105025" cy="1400175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5" descr="D:\конференция\DSC_0221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6463" y="5140325"/>
            <a:ext cx="2214562" cy="1568450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62" name="Picture 5" descr="F:\фото на слайдшоу\лабораторная служба 1\Профессиональная деятельность\12,05.2015г Международный день медицинской сестры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4075" y="5159375"/>
            <a:ext cx="2071688" cy="1570038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8" descr="C:\Users\kompas\Desktop\год. отчет-фото\роддом\XYII съезд педиатров России г.Москва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1400" y="1698625"/>
            <a:ext cx="1833563" cy="1392238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2" descr="C:\Users\kompas\Desktop\год. отчет-фото\роддом\межрегиональная конференция г. Екатеринбург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00" y="1628775"/>
            <a:ext cx="1905000" cy="1462088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 descr="E:\Конференция 31.05.11г\PIC_0243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13138" y="3286125"/>
            <a:ext cx="2065337" cy="1511300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66" name="Picture 2" descr="U:\Обмен\для Золотаревой\новые технологии РИТ\DSC03826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8038" y="3286125"/>
            <a:ext cx="2155825" cy="1617663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496" y="908720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Участие во Всероссийских мероприятиях</a:t>
            </a:r>
          </a:p>
        </p:txBody>
      </p:sp>
      <p:pic>
        <p:nvPicPr>
          <p:cNvPr id="24583" name="Picture 14" descr="F:\фото на слайдшоу\фото акушерская служба\Участие в региональных мероприятиях\красноярск 2013 конференция по грудному вскармливанию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263" y="1747838"/>
            <a:ext cx="2165350" cy="143827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4" name="Picture 15" descr="F:\фото на слайдшоу\фото акушерская служба\Участие в региональных мероприятиях\Саитова Абрамова Всероссийский форум 20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51050" y="5292725"/>
            <a:ext cx="2257425" cy="1500188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4585" name="Picture 16" descr="F:\фото на слайдшоу\фото акушерская служба\Участие в региональных мероприятиях\съезд анестезиолог-реаниматологов г.С-П 2013 шЕЛЕМА а.в.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3750" y="3500438"/>
            <a:ext cx="2163763" cy="1624012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6" name="Picture 17" descr="F:\фото на слайдшоу\фото акушерская служба\Участие в региональных мероприятиях\темат. усовершенствование по опер. делу г.Новосибирск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32500" y="3500438"/>
            <a:ext cx="2211388" cy="1547812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1" name="Picture 12" descr="C:\Documents and Settings\pol-107-ss\Рабочий стол\для отчета гл мс 2012 года\научно-практич конф 2906 2012-исследования\IMG_4900.JPG"/>
          <p:cNvPicPr>
            <a:picLocks noChangeAspect="1" noChangeArrowheads="1"/>
          </p:cNvPicPr>
          <p:nvPr/>
        </p:nvPicPr>
        <p:blipFill>
          <a:blip r:embed="rId7" cstate="email">
            <a:lum brigh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963" y="3500438"/>
            <a:ext cx="2203450" cy="1654175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4" descr="C:\Documents and Settings\pol-109-ss\Рабочий стол\отчет по форуму\DSC01926.JPG"/>
          <p:cNvPicPr>
            <a:picLocks noChangeAspect="1" noChangeArrowheads="1"/>
          </p:cNvPicPr>
          <p:nvPr/>
        </p:nvPicPr>
        <p:blipFill>
          <a:blip r:embed="rId8" cstate="email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888" y="1724025"/>
            <a:ext cx="2087562" cy="1566863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4" descr="C:\Documents and Settings\1\Рабочий стол\для 29.01.13\DSCN0812.JPG"/>
          <p:cNvPicPr>
            <a:picLocks noChangeAspect="1" noChangeArrowheads="1"/>
          </p:cNvPicPr>
          <p:nvPr/>
        </p:nvPicPr>
        <p:blipFill>
          <a:blip r:embed="rId9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1050" y="5262563"/>
            <a:ext cx="1973263" cy="1479550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1" descr="C:\Users\kompas\Desktop\vserossiyskiy-forum-medicinskih-sester-sankt-peterburg-2012-g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1747838"/>
            <a:ext cx="2187575" cy="1536700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925" y="920914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Участие во Всероссийских мероприятиях</a:t>
            </a:r>
          </a:p>
        </p:txBody>
      </p:sp>
      <p:pic>
        <p:nvPicPr>
          <p:cNvPr id="17" name="Picture 17" descr="C:\Users\kompas\Desktop\фото для отчета\всероссийская конференция 11.12. 2013 г\фото из колледжа\фото 11.12.13\IMG_7392.jpg"/>
          <p:cNvPicPr>
            <a:picLocks noChangeAspect="1" noChangeArrowheads="1"/>
          </p:cNvPicPr>
          <p:nvPr/>
        </p:nvPicPr>
        <p:blipFill>
          <a:blip r:embed="rId4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8038" y="1706563"/>
            <a:ext cx="1944687" cy="1458912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8" descr="E:\фото питер 2011\100SSCAM\ST83329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1538" y="3441700"/>
            <a:ext cx="2408237" cy="1395413"/>
          </a:xfrm>
          <a:prstGeom prst="rect">
            <a:avLst/>
          </a:prstGeom>
          <a:ln w="412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9" name="Picture 12" descr="F:\master-klass-shkola-uhoda-yaschenko-m-a-2-prev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263" y="1733550"/>
            <a:ext cx="2303462" cy="1536700"/>
          </a:xfrm>
          <a:prstGeom prst="rect">
            <a:avLst/>
          </a:prstGeom>
          <a:noFill/>
          <a:ln w="412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0" name="Picture 10" descr="F:\фото на слайдшоу\Хирургическая служба\Участие в выездной работе.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8038" y="3500438"/>
            <a:ext cx="2160587" cy="1389062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1" name="Picture 10" descr="F:\фото на слайдшоу\Хирургическая служба\Участие в выездной работе.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8538" y="1612900"/>
            <a:ext cx="2152650" cy="1528763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2" name="Picture 10" descr="F:\фото на слайдшоу\Хирургическая служба\Участие в выездной работе.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1688" y="3425825"/>
            <a:ext cx="2078037" cy="142557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C:\Users\kompas\Desktop\год. отчет-фото\роддом\межрегион. научно-практ кофер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7900" y="5078413"/>
            <a:ext cx="2581275" cy="1719262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3" descr="C:\Users\kompas\Desktop\год. отчет-фото\роддом\межрегиональная педиатрическая научно практическая конференция\1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7863" y="5078413"/>
            <a:ext cx="2581275" cy="1719262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496" y="764704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Участие в региональных  мероприятиях</a:t>
            </a:r>
          </a:p>
        </p:txBody>
      </p:sp>
      <p:pic>
        <p:nvPicPr>
          <p:cNvPr id="19" name="Picture 3" descr="C:\Users\kompas\Desktop\отчетное собрание 2012\фото 1\Новая папка\DSC0083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554163"/>
            <a:ext cx="2087563" cy="1565275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1" descr="E:\Конференция 31.05.11г\IMG_744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1363" y="1557338"/>
            <a:ext cx="2324100" cy="1581150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5" descr="D:\Фото  2011\областная конференция акушеров\DSCN460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35800" y="1557338"/>
            <a:ext cx="2073275" cy="1554162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4" descr="D:\Фото  2011\областная конференция акушеров\DSCN4691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975" y="1557338"/>
            <a:ext cx="2073275" cy="1554162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0" descr="C:\Users\kompas\Desktop\год. отчет-фото\тф в доклад 2013\регион семинар операцион\IMG_5234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3303588"/>
            <a:ext cx="2087563" cy="1565275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30" descr="E:\фото 2012\день опер медсестры\SL371859.JPG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2875" y="5129213"/>
            <a:ext cx="2052638" cy="1408112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6" descr="C:\Users\kompas\Desktop\отчетное собрание 2012\Новая папка\семинар -лаборанты 2011\IMG_4494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975" y="3302000"/>
            <a:ext cx="2073275" cy="1566863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638" name="Picture 9" descr="F:\фото на слайдшоу\фото акушерская служба\Участие в областных мероприятиях\06.05.2015 конференция к дню акушерки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975" y="5129213"/>
            <a:ext cx="2078038" cy="1385887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9" name="Picture 11" descr="F:\фото на слайдшоу\фото акушерская служба\Участие в областных мероприятиях\межрегиональная научно-практ конф. 2013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1363" y="3302000"/>
            <a:ext cx="2166937" cy="144145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0" name="Picture 13" descr="F:\фото на слайдшоу\фото акушерская служба\Участие в региональных мероприятиях\конференция к международному дню акушерки2015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6288" y="5106988"/>
            <a:ext cx="2146300" cy="1430337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1" name="Picture 18" descr="F:\фото на слайдшоу\лабораторная служба 1\Профессиональная деятельность\21.04.2015г Семинар для лаборантов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488" y="3302000"/>
            <a:ext cx="2073275" cy="1376363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2" name="Picture 20" descr="F:\фото на слайдшоу\лабораторная служба 1\Профессиональная деятельность\21.04.2105г семинар для флаборантов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0550" y="5106988"/>
            <a:ext cx="2081213" cy="1385887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pic>
        <p:nvPicPr>
          <p:cNvPr id="27654" name="Picture 4" descr="F:\фото на слайдшоу\лабораторная служба 1\Профессиональная деятельность\07.11.2011 семинар для лаборантов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788" y="2163763"/>
            <a:ext cx="2000250" cy="166052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5" name="Picture 14" descr="F:\фото на слайдшоу\лабораторная служба 1\Профессиональная деятельность\21.04.2015г Региональный семинар для лаборантов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5350" y="2071688"/>
            <a:ext cx="2263775" cy="167322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6" name="Picture 15" descr="F:\фото на слайдшоу\лабораторная служба 1\Профессиональная деятельность\21.04.2015г Региональный семинар для фельдшеров лаборантов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4888" y="4111625"/>
            <a:ext cx="3524250" cy="234315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7" name="Picture 19" descr="F:\фото на слайдшоу\лабораторная служба 1\Профессиональная деятельность\21.04.2015семинар для лаборантов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1688" y="4113213"/>
            <a:ext cx="3522662" cy="234315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8" name="Picture 2" descr="F:\фото на слайдшоу\лабораторная служба 1\Профессиональная деятельность\региональный семинар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8400" y="2097088"/>
            <a:ext cx="2209800" cy="169227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4925" y="908720"/>
            <a:ext cx="907357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Проведение региональных мероприятий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496" y="692696"/>
            <a:ext cx="907357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Совместные мероприятия с ОПСА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3" descr="C:\Users\kompas\Desktop\отчетное собрание\семинар для процедурных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1643063"/>
            <a:ext cx="2857500" cy="1905000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Picture 4" descr="C:\Users\kompas\Desktop\отчетное собрание\семинар для процедурных\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2138" y="1677988"/>
            <a:ext cx="2857500" cy="1905000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Picture 2" descr="C:\Users\kompas\Desktop\отчетное собрание\семинар для процедурных\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950" y="3900488"/>
            <a:ext cx="2857500" cy="1905000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20" descr="E:\фото 2012\семинар по анесзиол\Фото нопина3\IMG_0600.jpg"/>
          <p:cNvPicPr>
            <a:picLocks noChangeAspect="1" noChangeArrowheads="1"/>
          </p:cNvPicPr>
          <p:nvPr/>
        </p:nvPicPr>
        <p:blipFill>
          <a:blip r:embed="rId6">
            <a:lum bright="20000"/>
          </a:blip>
          <a:srcRect/>
          <a:stretch>
            <a:fillRect/>
          </a:stretch>
        </p:blipFill>
        <p:spPr bwMode="auto">
          <a:xfrm>
            <a:off x="6156325" y="1643063"/>
            <a:ext cx="2862263" cy="1905000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83" name="Picture 3" descr="F:\prakticheskie-zanyatiya-13-prev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138" y="3900488"/>
            <a:ext cx="2857500" cy="1905000"/>
          </a:xfrm>
          <a:prstGeom prst="rect">
            <a:avLst/>
          </a:prstGeom>
          <a:noFill/>
          <a:ln w="412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4" name="Picture 4" descr="F:\prakticheskie-zanyatiya-10-prev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325" y="3916363"/>
            <a:ext cx="2857500" cy="1905000"/>
          </a:xfrm>
          <a:prstGeom prst="rect">
            <a:avLst/>
          </a:prstGeom>
          <a:noFill/>
          <a:ln w="412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496" y="715343"/>
            <a:ext cx="907357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Совместные мероприятия с ОПСА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26"/>
          <p:cNvSpPr>
            <a:spLocks noChangeArrowheads="1"/>
          </p:cNvSpPr>
          <p:nvPr/>
        </p:nvSpPr>
        <p:spPr bwMode="auto">
          <a:xfrm>
            <a:off x="1223913" y="6239053"/>
            <a:ext cx="66967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Семинар «Автоматизированная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инфузионная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терапия. Безопасные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инфузионные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линии» </a:t>
            </a:r>
          </a:p>
        </p:txBody>
      </p:sp>
      <p:pic>
        <p:nvPicPr>
          <p:cNvPr id="29704" name="Picture 7" descr="U:\Обмен\для Золотаревой\фото семинар по аппаратам\фото для ОПСА\DSCN276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0500" y="4087813"/>
            <a:ext cx="2809875" cy="2106612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5" name="Picture 19" descr="F:\фото на слайдшоу\Черкашина\IMG_084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3963" y="1773238"/>
            <a:ext cx="3162300" cy="211137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6" name="Picture 25" descr="F:\фото на слайдшоу\Черкашина\IMG_776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9188" y="4087813"/>
            <a:ext cx="3121025" cy="2078037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7" name="Picture 5" descr="D:\Мои документы\главная медсестра 2015 год\фото для стенда\DSCN284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2700" y="1816100"/>
            <a:ext cx="2794000" cy="209867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84139" y="708001"/>
            <a:ext cx="8424936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Совместные мероприятия с ОПСА</a:t>
            </a:r>
          </a:p>
        </p:txBody>
      </p:sp>
      <p:sp>
        <p:nvSpPr>
          <p:cNvPr id="30723" name="Oval 4"/>
          <p:cNvSpPr>
            <a:spLocks noChangeArrowheads="1"/>
          </p:cNvSpPr>
          <p:nvPr/>
        </p:nvSpPr>
        <p:spPr bwMode="auto">
          <a:xfrm>
            <a:off x="34925" y="44450"/>
            <a:ext cx="1081088" cy="1152525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" name="TextBox 2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4388" name="Picture 4" descr="D:\Мои документы2\сайт 2017\региональный форум 60 лет советам по сд\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0617" y="1483173"/>
            <a:ext cx="3140910" cy="20939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4389" name="Picture 5" descr="D:\Мои документы2\сайт 2017\региональный форум 60 лет советам по сд\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6607" y="1440877"/>
            <a:ext cx="3249008" cy="21614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4390" name="Picture 6" descr="D:\Мои документы2\сайт 2017\региональный форум 60 лет советам по сд\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4023" y="3819434"/>
            <a:ext cx="3157503" cy="2019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4392" name="Picture 8" descr="D:\Мои документы2\сайт 2017\региональный форум 60 лет советам по сд\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6607" y="3849170"/>
            <a:ext cx="3249008" cy="20596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116013" y="7731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4924" y="5932348"/>
            <a:ext cx="907357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i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hlinkClick r:id="rId7"/>
              </a:rPr>
              <a:t>Региональный форум «Сохраняя традиции, устремляемся в будущее: </a:t>
            </a:r>
          </a:p>
          <a:p>
            <a:pPr algn="ctr">
              <a:defRPr/>
            </a:pPr>
            <a:r>
              <a:rPr lang="ru-RU" i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hlinkClick r:id="rId7"/>
              </a:rPr>
              <a:t>профессионализм, инновации, качество»</a:t>
            </a:r>
            <a:r>
              <a:rPr lang="ru-RU" i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 </a:t>
            </a:r>
          </a:p>
          <a:p>
            <a:pPr algn="ctr">
              <a:defRPr/>
            </a:pPr>
            <a:r>
              <a:rPr lang="ru-RU" i="1" dirty="0">
                <a:solidFill>
                  <a:srgbClr val="C00000"/>
                </a:solidFill>
              </a:rPr>
              <a:t>посвященный 60 </a:t>
            </a:r>
            <a:r>
              <a:rPr lang="ru-RU" i="1" dirty="0" err="1">
                <a:solidFill>
                  <a:srgbClr val="C00000"/>
                </a:solidFill>
              </a:rPr>
              <a:t>летию</a:t>
            </a:r>
            <a:r>
              <a:rPr lang="ru-RU" i="1" dirty="0">
                <a:solidFill>
                  <a:srgbClr val="C00000"/>
                </a:solidFill>
              </a:rPr>
              <a:t> общественного сестринского движения Омской области</a:t>
            </a:r>
            <a:endParaRPr lang="ru-RU" b="1" i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>
            <a:off x="1187450" y="5492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187450" y="693738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9" name="Заголовок 1"/>
          <p:cNvSpPr txBox="1">
            <a:spLocks/>
          </p:cNvSpPr>
          <p:nvPr/>
        </p:nvSpPr>
        <p:spPr bwMode="auto">
          <a:xfrm>
            <a:off x="5940152" y="5786680"/>
            <a:ext cx="2016026" cy="838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Нопина</a:t>
            </a:r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 eaLnBrk="1" hangingPunct="1">
              <a:defRPr/>
            </a:pPr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Ольга Егоровна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1600" y="620688"/>
            <a:ext cx="7866297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Галерея славы</a:t>
            </a:r>
          </a:p>
        </p:txBody>
      </p:sp>
      <p:sp>
        <p:nvSpPr>
          <p:cNvPr id="4102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950" y="1508125"/>
            <a:ext cx="8929688" cy="107721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32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Заслуженные работники</a:t>
            </a:r>
            <a:r>
              <a:rPr lang="en-US" sz="32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32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здравоохранения </a:t>
            </a:r>
          </a:p>
          <a:p>
            <a:pPr algn="ctr">
              <a:defRPr/>
            </a:pPr>
            <a:r>
              <a:rPr lang="ru-RU" sz="32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Российской Федерации</a:t>
            </a:r>
          </a:p>
        </p:txBody>
      </p:sp>
      <p:pic>
        <p:nvPicPr>
          <p:cNvPr id="6154" name="Picture 2" descr="D:\Мои документы\СЕКТОР ПО СЕСТРИНСКОЙ ПРАКТИКИ\СЛУЖБА\фото Нопина О.Е\IMG_000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3438" y="5122863"/>
            <a:ext cx="1536700" cy="1651000"/>
          </a:xfr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989542" y="5836807"/>
            <a:ext cx="185426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Мехова </a:t>
            </a:r>
          </a:p>
          <a:p>
            <a:pPr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Татьяна Александровна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16013" y="14288"/>
            <a:ext cx="79930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pic>
        <p:nvPicPr>
          <p:cNvPr id="14" name="Picture 2" descr="C:\Documents and Settings\pol-107-ss\Рабочий стол\красова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213" y="2579688"/>
            <a:ext cx="1366837" cy="1766887"/>
          </a:xfr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7" descr="F:\IMG_0104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3588" y="2605088"/>
            <a:ext cx="1587500" cy="171132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2267744" y="4437112"/>
            <a:ext cx="22687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Красова</a:t>
            </a: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Елена Владимировна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4572000" y="4449104"/>
            <a:ext cx="18542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Пойлова</a:t>
            </a: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Наталья Юрьевна</a:t>
            </a: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48167" y="4449104"/>
            <a:ext cx="22635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Зорина</a:t>
            </a:r>
          </a:p>
          <a:p>
            <a:pPr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Татьяна  Александровна</a:t>
            </a:r>
          </a:p>
        </p:txBody>
      </p:sp>
      <p:pic>
        <p:nvPicPr>
          <p:cNvPr id="4112" name="Picture 18" descr="U:\Обмен\для Золотаревой\акульшина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2605088"/>
            <a:ext cx="1439862" cy="171132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3" name="Picture 19" descr="F:\Зорина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325" y="2566988"/>
            <a:ext cx="1355725" cy="180816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6372200" y="4365104"/>
            <a:ext cx="22687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Акульшина </a:t>
            </a:r>
          </a:p>
          <a:p>
            <a:pPr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Любовь Ивановна</a:t>
            </a:r>
          </a:p>
        </p:txBody>
      </p:sp>
      <p:pic>
        <p:nvPicPr>
          <p:cNvPr id="20" name="Picture 2" descr="U:\Обмен\для Золотаревой\Мехова Т.А.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54313" y="5084763"/>
            <a:ext cx="1408112" cy="1728787"/>
          </a:xfr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496" y="932527"/>
            <a:ext cx="9073579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Обмен опытом с руководителями  сестринского персонала из регионов России в рамках Всероссийского семинара для президентов региональных ассоциаций РАМС «Управление общественной организацией»   </a:t>
            </a:r>
          </a:p>
        </p:txBody>
      </p:sp>
      <p:pic>
        <p:nvPicPr>
          <p:cNvPr id="31751" name="Picture 3" descr="F:\РАМС\IMG_534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550" y="2420938"/>
            <a:ext cx="2706688" cy="1803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2" name="Picture 2" descr="F:\РАМС\IMG_540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575" y="2422525"/>
            <a:ext cx="2736850" cy="182245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3" name="Picture 5" descr="F:\РАМС\IMG_5527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325" y="4778375"/>
            <a:ext cx="2705100" cy="1803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4" name="Picture 4" descr="F:\РАМС\IMG_5454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563" y="4778375"/>
            <a:ext cx="2733675" cy="182245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5" name="Picture 4" descr="C:\Documents and Settings\pol-107-ss\Рабочий стол\фото на слайдшоу\поликлиническая служба\Семинар для президентов Ассоциаций\IMG_5296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325" y="2335213"/>
            <a:ext cx="2776538" cy="1906587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6" name="Picture 6" descr="F:\РАМС\IMG_5627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3788" y="4721225"/>
            <a:ext cx="2790825" cy="186055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5496" y="787351"/>
            <a:ext cx="907357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Общебольничные мероприятия</a:t>
            </a:r>
          </a:p>
        </p:txBody>
      </p:sp>
      <p:sp>
        <p:nvSpPr>
          <p:cNvPr id="32775" name="AutoShape 11" descr="&amp;Pcy;&amp;rcy;&amp;acy;&amp;kcy;&amp;tcy;&amp;icy;&amp;chcy;&amp;iecy;&amp;scy;&amp;kcy;&amp;icy;&amp;iecy; &amp;zcy;&amp;acy;&amp;ncy;&amp;yacy;&amp;tcy;&amp;icy;&amp;yacy;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32776" name="Рисунок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338" y="4225925"/>
            <a:ext cx="3470275" cy="2378075"/>
          </a:xfrm>
          <a:prstGeom prst="rect">
            <a:avLst/>
          </a:prstGeom>
          <a:noFill/>
          <a:ln w="412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5" name="Picture 13" descr="D:\Мои документы2\комитет\сайт 2016\Посвящение в проф\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3738" y="1714376"/>
            <a:ext cx="3552507" cy="2330797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8686" name="Picture 14" descr="D:\Мои документы2\комитет\сайт 2016\Конф 20.09\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3475" y="4221089"/>
            <a:ext cx="3562770" cy="237518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8687" name="Picture 15" descr="D:\Мои документы2\комитет\сайт 2014\международный день мс\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714376"/>
            <a:ext cx="3469928" cy="2313285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5496" y="692696"/>
            <a:ext cx="907357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Общебольничные мероприятия</a:t>
            </a:r>
          </a:p>
        </p:txBody>
      </p:sp>
      <p:sp>
        <p:nvSpPr>
          <p:cNvPr id="37895" name="Прямоугольник 5"/>
          <p:cNvSpPr>
            <a:spLocks noChangeArrowheads="1"/>
          </p:cNvSpPr>
          <p:nvPr/>
        </p:nvSpPr>
        <p:spPr bwMode="auto">
          <a:xfrm>
            <a:off x="0" y="6027003"/>
            <a:ext cx="91090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0" hangingPunct="0">
              <a:defRPr/>
            </a:pPr>
            <a:r>
              <a:rPr lang="ru-RU" b="1" i="1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Тренинг для сестринского персонала больницы</a:t>
            </a:r>
          </a:p>
          <a:p>
            <a:pPr algn="ctr" eaLnBrk="0" hangingPunct="0">
              <a:defRPr/>
            </a:pPr>
            <a:r>
              <a:rPr lang="ru-RU" b="1" i="1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 «Безопасное взятие венозной крови системой </a:t>
            </a:r>
            <a:r>
              <a:rPr lang="ru-RU" b="1" i="1" spc="15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Вакутайнер</a:t>
            </a:r>
            <a:r>
              <a:rPr lang="ru-RU" b="1" i="1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»</a:t>
            </a:r>
            <a:endParaRPr lang="ru-RU" b="1" i="1" spc="15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3" name="Picture 2" descr="H:\семинар по вакутейнерам\100SSCAM\SL372311.JPG"/>
          <p:cNvPicPr>
            <a:picLocks noChangeAspect="1" noChangeArrowheads="1"/>
          </p:cNvPicPr>
          <p:nvPr/>
        </p:nvPicPr>
        <p:blipFill>
          <a:blip r:embed="rId3" cstate="email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9650" y="1484313"/>
            <a:ext cx="2914650" cy="2182812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3" descr="H:\семинар по вакутейнерам\100SSCAM\SL372324.JPG"/>
          <p:cNvPicPr>
            <a:picLocks noChangeAspect="1" noChangeArrowheads="1"/>
          </p:cNvPicPr>
          <p:nvPr/>
        </p:nvPicPr>
        <p:blipFill>
          <a:blip r:embed="rId4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6788" y="1484313"/>
            <a:ext cx="2944812" cy="2206625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4" descr="H:\семинар по вакутейнерам\100SSCAM\SL372364.JPG"/>
          <p:cNvPicPr>
            <a:picLocks noChangeAspect="1" noChangeArrowheads="1"/>
          </p:cNvPicPr>
          <p:nvPr/>
        </p:nvPicPr>
        <p:blipFill>
          <a:blip r:embed="rId5" cstate="email">
            <a:lum bright="2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3250" y="3860800"/>
            <a:ext cx="2859088" cy="2143125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577" y="765175"/>
            <a:ext cx="9073579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Участвуем в проекте «Исследования в сестринском деле 2013-2014 гг.»</a:t>
            </a:r>
          </a:p>
        </p:txBody>
      </p:sp>
      <p:pic>
        <p:nvPicPr>
          <p:cNvPr id="11" name="Picture 5" descr="C:\Users\kompas\Desktop\отчетное собрание\фото Ященко\SL37300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2325" y="2136775"/>
            <a:ext cx="2362200" cy="1770063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6" descr="C:\Users\kompas\Desktop\отчетное собрание\фото Ященко\PB13539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4481513"/>
            <a:ext cx="2474912" cy="1855787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7" descr="C:\Users\kompas\Desktop\отчетное собрание\фото Ященко\PB13538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1238" y="2130425"/>
            <a:ext cx="2368550" cy="1776413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8" descr="C:\Users\kompas\Desktop\отчетное собрание\фото Ященко\SL37337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0" y="2168525"/>
            <a:ext cx="2341563" cy="1755775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3" descr="C:\Users\kompas\Desktop\отчетное собрание\фото семинара исследования\uchastniki-seminara-vruchenie-sertifikatov-prev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325" y="4481513"/>
            <a:ext cx="2697163" cy="1798637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4" descr="C:\Users\kompas\Desktop\отчетное собрание\фото семинара исследования\rabota-v-malyh-gruppah-1-prev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138" y="4481513"/>
            <a:ext cx="2747962" cy="1831975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577" y="788511"/>
            <a:ext cx="9073579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Школа здоровья «Правильный уход за тяжелобольным пациентом»</a:t>
            </a:r>
          </a:p>
        </p:txBody>
      </p:sp>
      <p:pic>
        <p:nvPicPr>
          <p:cNvPr id="11" name="Picture 2" descr="C:\Users\kompas\Desktop\отчетное собрание\фото Ященко\PB13539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8125" y="4365625"/>
            <a:ext cx="3041650" cy="2281238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8" name="Picture 2" descr="U:\Обмен\для Золотаревой\ШколаЗдоровья\IMG_855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1989138"/>
            <a:ext cx="3240088" cy="21590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9" name="Picture 3" descr="U:\Обмен\для Золотаревой\ШколаЗдоровья\IMG_857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7900" y="1965325"/>
            <a:ext cx="3311525" cy="220662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577" y="911622"/>
            <a:ext cx="9073579" cy="107721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Участвуем в оказании методической и практической помощи центральным районным больницам</a:t>
            </a:r>
          </a:p>
        </p:txBody>
      </p:sp>
      <p:pic>
        <p:nvPicPr>
          <p:cNvPr id="11" name="Picture 34" descr="C:\Documents and Settings\pol-107-ss\Рабочий стол\для отчета гл мс 2012 года\семинар для ФАП-2012\01.0.3.12 фото\P1010074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4870450"/>
            <a:ext cx="2016125" cy="1511300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35" descr="C:\Documents and Settings\pol-107-ss\Рабочий стол\для отчета гл мс 2012 года\семинар для ФАП-2012\01.0.3.12 фото\P1010081.JPG"/>
          <p:cNvPicPr>
            <a:picLocks noChangeAspect="1" noChangeArrowheads="1"/>
          </p:cNvPicPr>
          <p:nvPr/>
        </p:nvPicPr>
        <p:blipFill>
          <a:blip r:embed="rId4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4438" y="4870450"/>
            <a:ext cx="2000250" cy="1500188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6" descr="C:\Documents and Settings\pol-107-ss\Рабочий стол\для отчета гл мс 2012 года\семинар для ФАП-2012\01.0.3.12 фото\P1010096.JPG"/>
          <p:cNvPicPr>
            <a:picLocks noChangeAspect="1" noChangeArrowheads="1"/>
          </p:cNvPicPr>
          <p:nvPr/>
        </p:nvPicPr>
        <p:blipFill>
          <a:blip r:embed="rId5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7900" y="2841625"/>
            <a:ext cx="1954213" cy="1466850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37" descr="C:\Documents and Settings\pol-107-ss\Рабочий стол\для отчета гл мс 2012 года\семинар для ФАП-2012\калачинск\сл. 11.JPG"/>
          <p:cNvPicPr>
            <a:picLocks noChangeAspect="1" noChangeArrowheads="1"/>
          </p:cNvPicPr>
          <p:nvPr/>
        </p:nvPicPr>
        <p:blipFill>
          <a:blip r:embed="rId6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6825" y="2887663"/>
            <a:ext cx="1893888" cy="1420812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38" descr="C:\Documents and Settings\pol-107-ss\Рабочий стол\для отчета гл мс 2012 года\семинар для ФАП-2012\калачинск\слайд 11.JPG"/>
          <p:cNvPicPr>
            <a:picLocks noChangeAspect="1" noChangeArrowheads="1"/>
          </p:cNvPicPr>
          <p:nvPr/>
        </p:nvPicPr>
        <p:blipFill>
          <a:blip r:embed="rId7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388" y="2868613"/>
            <a:ext cx="1782762" cy="1338262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39" descr="C:\Documents and Settings\pol-107-ss\Рабочий стол\для отчета гл мс 2012 года\семинар для ФАП-2012\семинар-тара\P1130641.JPG"/>
          <p:cNvPicPr>
            <a:picLocks noChangeAspect="1" noChangeArrowheads="1"/>
          </p:cNvPicPr>
          <p:nvPr/>
        </p:nvPicPr>
        <p:blipFill>
          <a:blip r:embed="rId8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7900" y="4903788"/>
            <a:ext cx="1954213" cy="1466850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40" descr="C:\Documents and Settings\pol-107-ss\Рабочий стол\для отчета гл мс 2012 года\семинар для ФАП-2012\семинар-тара\P1130673.JPG"/>
          <p:cNvPicPr>
            <a:picLocks noChangeAspect="1" noChangeArrowheads="1"/>
          </p:cNvPicPr>
          <p:nvPr/>
        </p:nvPicPr>
        <p:blipFill>
          <a:blip r:embed="rId9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2838450"/>
            <a:ext cx="1944688" cy="1458913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41" descr="C:\Documents and Settings\pol-107-ss\Рабочий стол\для отчета гл мс 2012 года\семинар для ФАП-2012\семинар-тара2\фотки\DSC02148.JPG"/>
          <p:cNvPicPr>
            <a:picLocks noChangeAspect="1" noChangeArrowheads="1"/>
          </p:cNvPicPr>
          <p:nvPr/>
        </p:nvPicPr>
        <p:blipFill>
          <a:blip r:embed="rId10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3725" y="4832350"/>
            <a:ext cx="2049463" cy="1538288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2"/>
          <p:cNvSpPr txBox="1">
            <a:spLocks noChangeArrowheads="1"/>
          </p:cNvSpPr>
          <p:nvPr/>
        </p:nvSpPr>
        <p:spPr bwMode="auto">
          <a:xfrm>
            <a:off x="1037431" y="1988840"/>
            <a:ext cx="7500938" cy="52322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Проведение межрайонных  семинаров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9" name="TextBox 2"/>
          <p:cNvSpPr txBox="1">
            <a:spLocks noChangeArrowheads="1"/>
          </p:cNvSpPr>
          <p:nvPr/>
        </p:nvSpPr>
        <p:spPr bwMode="auto">
          <a:xfrm>
            <a:off x="899592" y="1988840"/>
            <a:ext cx="7500938" cy="52322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Проведение межрайонных  семинаров</a:t>
            </a:r>
          </a:p>
        </p:txBody>
      </p:sp>
      <p:pic>
        <p:nvPicPr>
          <p:cNvPr id="20" name="Picture 17" descr="C:\Users\kompas\Desktop\фото для отчета\выезда внештатных спец. март 2013\DSCN1841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3" y="2878138"/>
            <a:ext cx="2060575" cy="1544637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18" descr="C:\Users\kompas\Desktop\фото для отчета\выезда внештатных спец. март 2013\DSCN185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2738" y="4919663"/>
            <a:ext cx="1978025" cy="1484312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19" descr="C:\Users\kompas\Desktop\фото для отчета\выезда внештатных спец. март 2013\DSCN188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4138" y="4919663"/>
            <a:ext cx="2044700" cy="1533525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20" descr="C:\Users\kompas\Desktop\фото для отчета\выезда внештатных спец. март 2013\DSCN1786.JPG"/>
          <p:cNvPicPr>
            <a:picLocks noChangeAspect="1" noChangeArrowheads="1"/>
          </p:cNvPicPr>
          <p:nvPr/>
        </p:nvPicPr>
        <p:blipFill>
          <a:blip r:embed="rId6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2878138"/>
            <a:ext cx="1998663" cy="1498600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21" descr="C:\Users\kompas\Desktop\фото для отчета\семинары в районах\Рисунок6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43800" y="3375025"/>
            <a:ext cx="1452563" cy="2179638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Picture 22" descr="C:\Users\kompas\Desktop\фото для отчета\семинары в районах\DSCN1837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6700" y="2878138"/>
            <a:ext cx="2035175" cy="1527175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3" descr="E:\DCIM\101MSDCF\DSC06003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4867275"/>
            <a:ext cx="2278062" cy="1539875"/>
          </a:xfrm>
          <a:prstGeom prst="rect">
            <a:avLst/>
          </a:prstGeom>
          <a:ln w="5080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26577" y="911622"/>
            <a:ext cx="9073579" cy="107721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Участвуем в оказании методической и практической помощи центральным районным больницам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pic>
        <p:nvPicPr>
          <p:cNvPr id="38918" name="Picture 11" descr="F:\фото на слайдшоу\фото акушерская служба\Посещение министра СкворцовойВ.И. 06.05.2015\IMG_240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2168525"/>
            <a:ext cx="2817813" cy="187642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9" name="Picture 10" descr="F:\фото на слайдшоу\фото акушерская служба\Посещение министра СкворцовойВ.И. 06.05.2015\IMG_239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2182813"/>
            <a:ext cx="2830513" cy="1884362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0" name="Picture 13" descr="F:\фото на слайдшоу\фото акушерская служба\Посещение министра СкворцовойВ.И. 06.05.2015\IMG_579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76825" y="4270375"/>
            <a:ext cx="3708400" cy="2471738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8921" name="Picture 12" descr="F:\фото на слайдшоу\фото акушерская служба\Посещение министра СкворцовойВ.И. 06.05.2015\IMG_2450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788" y="2168525"/>
            <a:ext cx="2663825" cy="189865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2" name="Picture 14" descr="F:\фото на слайдшоу\фото акушерская служба\Посещение министра СкворцовойВ.И. 06.05.2015\Запись в книге почётных гостей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3850" y="4292600"/>
            <a:ext cx="4295775" cy="2416175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433166" y="867006"/>
            <a:ext cx="5692584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Перинатальный центр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39939" name="Picture 6" descr="F:\фото на слайдшоу\фото акушерская служба\Награды\18.04.201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0763" y="4235450"/>
            <a:ext cx="3702050" cy="226695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8" descr="F:\фото на слайдшоу\фото акушерская служба\Награды\Саитова Т.В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263" y="1876425"/>
            <a:ext cx="2771775" cy="2084388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1" name="Picture 9" descr="F:\фото на слайдшоу\фото акушерская служба\Награды\Четверикова М.В. 2015 Грамома МЗОО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0575" y="4235450"/>
            <a:ext cx="3421063" cy="2322513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4925" y="836712"/>
            <a:ext cx="907357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Наши достижения</a:t>
            </a:r>
          </a:p>
        </p:txBody>
      </p:sp>
      <p:pic>
        <p:nvPicPr>
          <p:cNvPr id="39943" name="Picture 12" descr="F:\фото на слайдшоу\фото акушерская служба\Конкурсы профес мастерства\победитель ОПСА на лучший плакат по гр вскарм Шелема А.В.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1350" y="1876425"/>
            <a:ext cx="2954338" cy="207962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4" name="Picture 2" descr="F:\фото на слайдшоу\фото акушерская служба\фото с обложки\IMG_2711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76650" y="1847850"/>
            <a:ext cx="1657350" cy="2208213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109056" y="404664"/>
            <a:ext cx="2871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Перинатальный центр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5" descr="F:\фото на слайдшоу\фото акушерская служба\Общественная жизнь\Встреча с ветеранами 201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6013" y="1628775"/>
            <a:ext cx="6769100" cy="507682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3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790993"/>
            <a:ext cx="4339650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Встреча ветеранов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109056" y="404664"/>
            <a:ext cx="2871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Перинатальный центр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" name="TextBox 5"/>
          <p:cNvSpPr txBox="1"/>
          <p:nvPr/>
        </p:nvSpPr>
        <p:spPr>
          <a:xfrm>
            <a:off x="1116013" y="14288"/>
            <a:ext cx="79930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15616" y="613137"/>
            <a:ext cx="7866297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Галерея славы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173038" y="1484784"/>
            <a:ext cx="8809037" cy="76944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44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Награды за трудовые заслуги</a:t>
            </a:r>
          </a:p>
        </p:txBody>
      </p:sp>
      <p:sp>
        <p:nvSpPr>
          <p:cNvPr id="5130" name="Прямоугольник 3"/>
          <p:cNvSpPr>
            <a:spLocks noChangeArrowheads="1"/>
          </p:cNvSpPr>
          <p:nvPr/>
        </p:nvSpPr>
        <p:spPr bwMode="auto">
          <a:xfrm>
            <a:off x="539552" y="5301208"/>
            <a:ext cx="380277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Медаль за трудовую доблесть </a:t>
            </a:r>
          </a:p>
          <a:p>
            <a:pPr algn="ctr">
              <a:defRPr/>
            </a:pPr>
            <a:r>
              <a:rPr lang="ru-RU" sz="2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Крутелева</a:t>
            </a: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Валентина Александровна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5301208"/>
            <a:ext cx="3570401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Медаль за доблестный труд</a:t>
            </a:r>
          </a:p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Шевченко </a:t>
            </a:r>
          </a:p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Галина Афанасьевна</a:t>
            </a:r>
          </a:p>
          <a:p>
            <a:pPr algn="ctr">
              <a:defRPr/>
            </a:pP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32" name="Picture 4" descr="F:\фОТО Шевченко Глина Афанасьевна медицинская сестра рентгенологического отделения БУЗОО ОКБ\ШЕВЧЕН~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725" y="2508250"/>
            <a:ext cx="2054225" cy="2716213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E:\SL37171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6375" y="2492375"/>
            <a:ext cx="2420938" cy="2732088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" name="TextBox 8"/>
          <p:cNvSpPr txBox="1"/>
          <p:nvPr/>
        </p:nvSpPr>
        <p:spPr>
          <a:xfrm>
            <a:off x="25638" y="757749"/>
            <a:ext cx="907357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Обмен опытом</a:t>
            </a:r>
          </a:p>
        </p:txBody>
      </p:sp>
      <p:pic>
        <p:nvPicPr>
          <p:cNvPr id="41988" name="Picture 11" descr="F:\фото на слайдшоу\фото акушерская служба\Обмен опытом\Тюменцы в отделении РИТ2 20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03800" y="1412875"/>
            <a:ext cx="3552825" cy="2663825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41989" name="Picture 9" descr="F:\фото на слайдшоу\фото акушерская служба\Обмен опытом\Встреча гл медсестры г. Курган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1484313"/>
            <a:ext cx="3455987" cy="2592387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0" name="Picture 10" descr="F:\фото на слайдшоу\фото акушерская служба\Обмен опытом\Кемерово 201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3213" y="4221163"/>
            <a:ext cx="3457575" cy="2593975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109056" y="404664"/>
            <a:ext cx="2871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Перинатальный центр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43011" name="Picture 10" descr="F:\фото на слайдшоу\фото акушерская служба\Профессиональная деятельность\акушерка Айтжанова А.Д.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2038" y="2060575"/>
            <a:ext cx="2894012" cy="3859213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2" name="Picture 16" descr="F:\фото на слайдшоу\фото акушерская служба\Профессиональная деятельность\ОРиПМ Титова Ю.В.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4988" y="2076450"/>
            <a:ext cx="2932112" cy="3843338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3" name="Picture 20" descr="F:\фото на слайдшоу\фото акушерская служба\Профессиональная деятельность\Рождение тройни 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2060575"/>
            <a:ext cx="2892425" cy="3859213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101885" y="793889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Профессиональная деятельность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109056" y="404664"/>
            <a:ext cx="2871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Перинатальный центр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44035" name="Picture 9" descr="F:\фото на слайдшоу\фото акушерская служба\Профессиональная деятельность\IMG_572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6363" y="4229100"/>
            <a:ext cx="2579687" cy="172085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6" name="Picture 12" descr="F:\фото на слайдшоу\фото акушерская служба\Профессиональная деятельность\Аудиологический скрининг Курукина И.Н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1863" y="1854200"/>
            <a:ext cx="2968625" cy="19812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7" name="Picture 13" descr="F:\фото на слайдшоу\фото акушерская служба\Профессиональная деятельность\Кирьянко С.В.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575" y="1887538"/>
            <a:ext cx="2600325" cy="1947862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8" name="Picture 15" descr="F:\фото на слайдшоу\фото акушерская служба\Профессиональная деятельность\Обследование на ретинальной камере мс Чикалова Е.Н.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4221163"/>
            <a:ext cx="2808288" cy="1728787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9" name="Picture 21" descr="F:\фото на слайдшоу\фото акушерская служба\Профессиональная деятельность\Рождение тройни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" y="1870075"/>
            <a:ext cx="2654300" cy="199072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0" name="Picture 23" descr="F:\фото на слайдшоу\фото акушерская служба\Профессиональная деятельность\ф-л Тюрина О.П. и Тохтыбаева  Ж.А.МГК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32138" y="4221163"/>
            <a:ext cx="3071812" cy="1728787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48" name="TextBox 47"/>
          <p:cNvSpPr txBox="1"/>
          <p:nvPr/>
        </p:nvSpPr>
        <p:spPr>
          <a:xfrm>
            <a:off x="70421" y="848906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Профессиональная деятельность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109056" y="404664"/>
            <a:ext cx="2871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Перинатальный центр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187450" y="4048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pic>
        <p:nvPicPr>
          <p:cNvPr id="45062" name="Picture 11" descr="F:\фото на слайдшоу\фото акушерская служба\Профессиональная деятельность\АРИТ Пащина О.В.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813" y="1562100"/>
            <a:ext cx="3197225" cy="239712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3" name="Picture 14" descr="F:\фото на слайдшоу\фото акушерская служба\Профессиональная деятельность\молочная комната Терещенко Т.Ю.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488" y="2492375"/>
            <a:ext cx="2103437" cy="2843213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4" name="Picture 17" descr="F:\фото на слайдшоу\фото акушерская служба\Профессиональная деятельность\Работа в операционной Черноусова Т.А.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8850" y="4121150"/>
            <a:ext cx="3298825" cy="24003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5" name="Picture 19" descr="F:\фото на слайдшоу\фото акушерская служба\Профессиональная деятельность\работа с пациентом мс Самуйлова М.М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813" y="4121150"/>
            <a:ext cx="3197225" cy="24003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6" name="Picture 22" descr="F:\фото на слайдшоу\фото акушерская служба\Профессиональная деятельность\санитарка буфетчица  Степанова Л.М. ГИНЕКОЛОГИЯ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09963" y="1576388"/>
            <a:ext cx="3276600" cy="2382837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48" name="TextBox 47"/>
          <p:cNvSpPr txBox="1"/>
          <p:nvPr/>
        </p:nvSpPr>
        <p:spPr>
          <a:xfrm>
            <a:off x="35496" y="692696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Профессиональная деятельность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109056" y="332656"/>
            <a:ext cx="2871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Перинатальный центр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" name="TextBox 8"/>
          <p:cNvSpPr txBox="1"/>
          <p:nvPr/>
        </p:nvSpPr>
        <p:spPr>
          <a:xfrm>
            <a:off x="35496" y="908720"/>
            <a:ext cx="907357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Участие в областных мероприятиях</a:t>
            </a:r>
          </a:p>
        </p:txBody>
      </p:sp>
      <p:pic>
        <p:nvPicPr>
          <p:cNvPr id="46084" name="Picture 9" descr="F:\фото на слайдшоу\фото акушерская служба\Доклады на областных мероприятиях\Айтжанова А.. 201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875" y="4173538"/>
            <a:ext cx="2736850" cy="182562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5" name="Picture 10" descr="F:\фото на слайдшоу\фото акушерская служба\Доклады на областных мероприятиях\Абрамова Т.А. 201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2475" y="4173538"/>
            <a:ext cx="2738438" cy="182562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6" name="Picture 11" descr="F:\фото на слайдшоу\фото акушерская служба\Доклады на областных мероприятиях\Антоненко Н.И. 201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1425" y="4173538"/>
            <a:ext cx="2427288" cy="182562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7" name="Picture 12" descr="F:\фото на слайдшоу\фото акушерская служба\Доклады на областных мероприятиях\Долгополова Н.А. 201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2013" y="1954213"/>
            <a:ext cx="2060575" cy="154622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8" name="Picture 13" descr="F:\фото на слайдшоу\фото акушерская служба\Доклады на областных мероприятиях\Капанина Е.В 2013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0713" y="1949450"/>
            <a:ext cx="2065337" cy="1550988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9" name="Picture 14" descr="F:\фото на слайдшоу\фото акушерская служба\Доклады на областных мероприятиях\С докладом в Москве Ежова Л.В.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838" y="1927225"/>
            <a:ext cx="2098675" cy="1573213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46090" name="Picture 15" descr="F:\фото на слайдшоу\фото акушерская служба\Доклады на областных мероприятиях\Саитова Т.В.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13000" y="1935163"/>
            <a:ext cx="2087563" cy="1565275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109056" y="404664"/>
            <a:ext cx="2871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Перинатальный центр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" name="TextBox 9"/>
          <p:cNvSpPr txBox="1"/>
          <p:nvPr/>
        </p:nvSpPr>
        <p:spPr>
          <a:xfrm>
            <a:off x="187896" y="764704"/>
            <a:ext cx="90735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Профориентационная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работа</a:t>
            </a:r>
          </a:p>
        </p:txBody>
      </p:sp>
      <p:pic>
        <p:nvPicPr>
          <p:cNvPr id="47108" name="Picture 12" descr="F:\фото на слайдшоу\фото акушерская служба\профориентац работа\мастер класс в колледже 20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7950" y="1989138"/>
            <a:ext cx="4419600" cy="3311525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47109" name="Picture 9" descr="F:\фото на слайдшоу\фото акушерская служба\профориентац работа\В колледже 2015 Невойт И.И.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1989138"/>
            <a:ext cx="4418012" cy="331152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109056" y="404664"/>
            <a:ext cx="2871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Перинатальный центр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" name="TextBox 9"/>
          <p:cNvSpPr txBox="1"/>
          <p:nvPr/>
        </p:nvSpPr>
        <p:spPr>
          <a:xfrm>
            <a:off x="35496" y="836712"/>
            <a:ext cx="90735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Профориентационная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работа</a:t>
            </a:r>
          </a:p>
        </p:txBody>
      </p:sp>
      <p:pic>
        <p:nvPicPr>
          <p:cNvPr id="48132" name="Picture 10" descr="F:\фото на слайдшоу\фото акушерская служба\профориентац работа\Конференция в колледже 201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313" y="4502150"/>
            <a:ext cx="3600450" cy="2230438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3" name="Picture 11" descr="F:\фото на слайдшоу\фото акушерская служба\профориентац работа\МАСТЕР КЛАСС в колледже  ак Холмова Ю.В. 201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>
            <a:fillRect/>
          </a:stretch>
        </p:blipFill>
        <p:spPr bwMode="auto">
          <a:xfrm>
            <a:off x="419100" y="1700213"/>
            <a:ext cx="3937000" cy="2560637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4" name="Picture 13" descr="F:\фото на слайдшоу\фото акушерская служба\профориентац работа\мастер-класс колледж акушерка Шестак С.В.201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24400" y="1684338"/>
            <a:ext cx="3959225" cy="2541587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109056" y="404664"/>
            <a:ext cx="2871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Перинатальный центр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" name="TextBox 8"/>
          <p:cNvSpPr txBox="1"/>
          <p:nvPr/>
        </p:nvSpPr>
        <p:spPr>
          <a:xfrm>
            <a:off x="35496" y="908720"/>
            <a:ext cx="90735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Выездная работа</a:t>
            </a:r>
          </a:p>
        </p:txBody>
      </p:sp>
      <p:pic>
        <p:nvPicPr>
          <p:cNvPr id="49156" name="Picture 9" descr="F:\фото на слайдшоу\фото акушерская служба\Выездная работа\Павлоградская ЦРБ Шелема А.В.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9388" y="2347913"/>
            <a:ext cx="4316412" cy="3236912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49157" name="Picture 10" descr="F:\фото на слайдшоу\фото акушерская служба\Выездная работа\Саргатсккая ЦРБ Невойт И.И. Савина И.Ф.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8200" y="2347913"/>
            <a:ext cx="4316413" cy="3236912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109056" y="404664"/>
            <a:ext cx="2871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Перинатальный центр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908720"/>
            <a:ext cx="90735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Участие в акциях</a:t>
            </a:r>
          </a:p>
        </p:txBody>
      </p:sp>
      <p:pic>
        <p:nvPicPr>
          <p:cNvPr id="50180" name="Picture 9" descr="F:\фото на слайдшоу\фото акушерская служба\Акции\всемирная неделя грудного вскармливания 20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8038" y="1773238"/>
            <a:ext cx="3332162" cy="2222500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50181" name="Picture 10" descr="F:\фото на слайдшоу\фото акушерская служба\Акции\по туберкулезу ак Попова Н.В. 201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76825" y="1814513"/>
            <a:ext cx="2917825" cy="2190750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50182" name="Picture 14" descr="D:\Мои документы\главная медсестра 2015 год\фото для стенда\Рисунок5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875" y="4221163"/>
            <a:ext cx="3311525" cy="2474912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109056" y="404664"/>
            <a:ext cx="2871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Перинатальный центр</a:t>
            </a:r>
          </a:p>
        </p:txBody>
      </p:sp>
      <p:pic>
        <p:nvPicPr>
          <p:cNvPr id="2" name="betkhoven_r._klayderman_-_simfoniya_7_alegretto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300" y="9080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51203" name="Picture 9" descr="F:\фото на слайдшоу\фото акушерская служба\ВЫПИСКА ИЗ РОДИЛЬНОГО ДОМА\выписка 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138" y="1700213"/>
            <a:ext cx="4505325" cy="2665412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4" name="Picture 10" descr="F:\фото на слайдшоу\фото акушерская служба\ВЫПИСКА ИЗ РОДИЛЬНОГО ДОМА\Выписка тройни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32363" y="1700213"/>
            <a:ext cx="3997325" cy="2665412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51205" name="Picture 11" descr="F:\фото на слайдшоу\фото акушерская служба\ВЫПИСКА ИЗ РОДИЛЬНОГО ДОМА\выписк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52700" y="4541838"/>
            <a:ext cx="4038600" cy="2271712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79512" y="705470"/>
            <a:ext cx="8784976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Выписка пациентов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109056" y="404664"/>
            <a:ext cx="2871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Перинатальный центр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Заголовок 1"/>
          <p:cNvSpPr txBox="1">
            <a:spLocks/>
          </p:cNvSpPr>
          <p:nvPr/>
        </p:nvSpPr>
        <p:spPr bwMode="auto">
          <a:xfrm>
            <a:off x="1933774" y="6355274"/>
            <a:ext cx="2062162" cy="53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Золотарева </a:t>
            </a:r>
          </a:p>
          <a:p>
            <a:pPr algn="ctr" eaLnBrk="1" hangingPunct="1">
              <a:defRPr/>
            </a:pPr>
            <a:r>
              <a:rPr lang="ru-RU" sz="1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Светлана Анатольевна</a:t>
            </a:r>
          </a:p>
          <a:p>
            <a:pPr algn="ctr" eaLnBrk="1" hangingPunct="1">
              <a:defRPr/>
            </a:pPr>
            <a:endParaRPr lang="ru-RU" sz="1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147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-86828" y="1321604"/>
            <a:ext cx="9387506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7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Отличники здравоохранения Российской Федерации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9592" y="404664"/>
            <a:ext cx="7866297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Галерея славы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6948264" y="4077072"/>
            <a:ext cx="197233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Бучко </a:t>
            </a:r>
          </a:p>
          <a:p>
            <a:pPr algn="ctr">
              <a:defRPr/>
            </a:pPr>
            <a:r>
              <a:rPr lang="ru-RU" sz="1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   Ольга Александровна </a:t>
            </a:r>
          </a:p>
        </p:txBody>
      </p:sp>
      <p:pic>
        <p:nvPicPr>
          <p:cNvPr id="7180" name="Picture 3" descr="D:\Мои документы\главная медсестра 2014 г\общебольничная конференция 23.09. 2014 г\Панькова Ольга Дмитриевна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1188" y="4475163"/>
            <a:ext cx="1289050" cy="1831975"/>
          </a:xfr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5658311" y="4077072"/>
            <a:ext cx="154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Смородская</a:t>
            </a:r>
            <a:endParaRPr lang="ru-RU" sz="1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1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Лариса Семеновна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965219" y="4065431"/>
            <a:ext cx="1693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Первова </a:t>
            </a:r>
          </a:p>
          <a:p>
            <a:pPr algn="ctr">
              <a:defRPr/>
            </a:pPr>
            <a:r>
              <a:rPr lang="ru-RU" sz="1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Валентина Ивановна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66713" y="6327890"/>
            <a:ext cx="1809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Панькова </a:t>
            </a:r>
          </a:p>
          <a:p>
            <a:pPr algn="ctr">
              <a:defRPr/>
            </a:pPr>
            <a:r>
              <a:rPr lang="ru-RU" sz="1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Ольга Дмитриевна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16013" y="14288"/>
            <a:ext cx="79930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pic>
        <p:nvPicPr>
          <p:cNvPr id="23" name="Picture 2" descr="D:\Мои документы\ГЛАВНАЯ МЕДСЕСТРА 2012 ГОД\день главной медсестры 12.04 2012 г\Бучко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64388" y="2205038"/>
            <a:ext cx="1349375" cy="1822450"/>
          </a:xfr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2" descr="E:\фото на слайдшоу\NY1A2430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92763" y="2205038"/>
            <a:ext cx="1355725" cy="1808162"/>
          </a:xfr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2" descr="D:\мама\наши фотографии\фото портрет\IMG_004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01888" y="4522788"/>
            <a:ext cx="1144587" cy="1714500"/>
          </a:xfr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61" name="Picture 2" descr="C:\Documents and Settings\pol-107-ss\Рабочий стол\Первова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62413" y="2205038"/>
            <a:ext cx="1235075" cy="1844675"/>
          </a:xfr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162" name="Picture 18" descr="U:\Обмен\для Моисеевой Т.Ф\Микурова И.Н.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938" y="2205038"/>
            <a:ext cx="1392237" cy="17145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479810" y="3933056"/>
            <a:ext cx="1283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Микурова</a:t>
            </a:r>
            <a:r>
              <a:rPr lang="ru-RU" sz="1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ru-RU" sz="1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Ия Николаевна</a:t>
            </a:r>
          </a:p>
        </p:txBody>
      </p:sp>
      <p:pic>
        <p:nvPicPr>
          <p:cNvPr id="6164" name="Picture 2" descr="U:\Обмен\для Моисеевой Т.Ф\Козлова.jpg"/>
          <p:cNvPicPr>
            <a:picLocks noGrp="1" noChangeAspect="1" noChangeArrowheads="1"/>
          </p:cNvPicPr>
          <p:nvPr>
            <p:ph idx="1"/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66950" y="2182813"/>
            <a:ext cx="1368425" cy="1825625"/>
          </a:xfr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2032512" y="4013306"/>
            <a:ext cx="1819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Козлова</a:t>
            </a:r>
          </a:p>
          <a:p>
            <a:pPr algn="ctr">
              <a:defRPr/>
            </a:pPr>
            <a:r>
              <a:rPr lang="ru-RU" sz="1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Людмила Терентьевна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65575" y="4619625"/>
            <a:ext cx="4954588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Агеенко Вера Тимофеевна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Лебеденко Зинаида Яковлевна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Скорикова </a:t>
            </a:r>
            <a:r>
              <a:rPr lang="ru-RU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Вильма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Альфредовна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Стафеева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Лариса Сергеевна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Тимофеева Лидия Тимофеевна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Дашкевич Людмила Дмитриевна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F:\фото на слайдшоу\фото акушерская служба\техучёбы\АРИТ Шелема А.В.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6013" y="4149725"/>
            <a:ext cx="3402012" cy="254952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7" name="Picture 3" descr="F:\фото на слайдшоу\фото акушерская служба\техучёбы\правила интубации трахей и санирования ТБД РИТ 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338" y="4149725"/>
            <a:ext cx="3363912" cy="252095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8" name="Picture 4" descr="F:\фото на слайдшоу\фото акушерская служба\Учебная эвакуация\DSCN138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18238" y="1773238"/>
            <a:ext cx="2814637" cy="2111375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52229" name="Picture 5" descr="F:\фото на слайдшоу\фото акушерская служба\Учебная эвакуация\IMG_8327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575" y="1773238"/>
            <a:ext cx="2881313" cy="21590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0" name="Picture 6" descr="F:\фото на слайдшоу\фото акушерская служба\Учебная эвакуация\IMG_833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9388" y="1771650"/>
            <a:ext cx="2882900" cy="2162175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52231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2" name="TextBox 11"/>
          <p:cNvSpPr txBox="1"/>
          <p:nvPr/>
        </p:nvSpPr>
        <p:spPr>
          <a:xfrm>
            <a:off x="35496" y="908720"/>
            <a:ext cx="90735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Проведение технических учеб</a:t>
            </a:r>
            <a:endParaRPr lang="ru-RU" sz="4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109056" y="404664"/>
            <a:ext cx="2871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Перинатальный центр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F:\фото на слайдшоу\фото акушерская служба\Общественная жизнь\23 02 2015 Коллектив ОРи ПМ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050" y="3789363"/>
            <a:ext cx="2376488" cy="2989262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1" name="Picture 3" descr="F:\фото на слайдшоу\фото акушерская служба\Общественная жизнь\2015 год зимняя спортекиада РИТ 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6775" y="3789363"/>
            <a:ext cx="2343150" cy="297815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2" name="Picture 6" descr="F:\фото на слайдшоу\фото акушерская служба\Общественная жизнь\ЛЕТНЯЯ СПАРТАКИАДА 201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138" y="1628775"/>
            <a:ext cx="3024187" cy="201612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3" name="Picture 7" descr="F:\фото на слайдшоу\фото акушерская служба\Общественная жизнь\МАРАФОН 201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463" y="1608138"/>
            <a:ext cx="2717800" cy="2036762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4" name="Picture 10" descr="F:\фото на слайдшоу\фото акушерская служба\Общественная жизнь\спортекиада му колледжем, ст.м.с. и молодымиспециалистами Савина И.Ф.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00788" y="1658938"/>
            <a:ext cx="2551112" cy="1914525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53255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" name="TextBox 14"/>
          <p:cNvSpPr txBox="1"/>
          <p:nvPr/>
        </p:nvSpPr>
        <p:spPr>
          <a:xfrm>
            <a:off x="179512" y="764704"/>
            <a:ext cx="8784976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Общественная жизнь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109056" y="404664"/>
            <a:ext cx="2871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Перинатальный центр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4" descr="F:\фото на слайдшоу\фото акушерская служба\Общественная жизнь\акТырышкина А.В. медсестра Гарбуз Е.А.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1701800"/>
            <a:ext cx="3479800" cy="2303463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5" name="Picture 8" descr="F:\фото на слайдшоу\фото акушерская служба\Общественная жизнь\медсестра Гарбуз Е.А.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913" y="1689100"/>
            <a:ext cx="3570287" cy="23876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6" name="Picture 9" descr="F:\фото на слайдшоу\фото акушерская служба\Общественная жизнь\новый год 20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39975" y="4221163"/>
            <a:ext cx="3783013" cy="2520950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54277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" name="TextBox 14"/>
          <p:cNvSpPr txBox="1"/>
          <p:nvPr/>
        </p:nvSpPr>
        <p:spPr>
          <a:xfrm>
            <a:off x="271258" y="685145"/>
            <a:ext cx="8784976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Общественная жизнь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109056" y="404664"/>
            <a:ext cx="2871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Перинатальный центр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496" y="757153"/>
            <a:ext cx="90735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Лабораторная служба</a:t>
            </a:r>
          </a:p>
        </p:txBody>
      </p:sp>
      <p:pic>
        <p:nvPicPr>
          <p:cNvPr id="55303" name="Picture 4" descr="F:\фото на слайдшоу\лабораторная служба 1\Профессиональная деятельность\2015г Изучение новых документов на планерке у руководителя службы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1814513"/>
            <a:ext cx="3173412" cy="258127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U:\Обмен\для Золотаревой\бак лаб новые технолог\легионела SDC1314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4088" y="4541838"/>
            <a:ext cx="2908300" cy="2181225"/>
          </a:xfrm>
          <a:prstGeom prst="rect">
            <a:avLst/>
          </a:prstGeom>
          <a:ln w="5080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U:\Обмен\для Золотаревой\Из мгк\ф-лаборант мгк Демина О.В.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4568825"/>
            <a:ext cx="3141662" cy="2154238"/>
          </a:xfrm>
          <a:prstGeom prst="rect">
            <a:avLst/>
          </a:prstGeom>
          <a:ln w="5080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C:\Documents and Settings\1\Рабочий стол\100SSCAM\SL372907.JPG"/>
          <p:cNvPicPr>
            <a:picLocks noChangeAspect="1" noChangeArrowheads="1"/>
          </p:cNvPicPr>
          <p:nvPr/>
        </p:nvPicPr>
        <p:blipFill>
          <a:blip r:embed="rId6" cstate="email">
            <a:lum bright="1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0888" y="1814513"/>
            <a:ext cx="3313112" cy="2484437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pic>
        <p:nvPicPr>
          <p:cNvPr id="56326" name="Picture 2" descr="F:\фото на слайдшоу\лабораторная служба 1\Посвящение молодых специалистов в профессию\19.11.2014г Появящение молодых специалистов в профессию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1751013"/>
            <a:ext cx="3292475" cy="247015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7" name="Picture 3" descr="F:\фото на слайдшоу\лабораторная служба 1\Посвящение молодых специалистов в профессию\2013 год Поздравление молодых специалистов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3213" y="4381500"/>
            <a:ext cx="3240087" cy="2432050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56328" name="Picture 7" descr="F:\фото на слайдшоу\лабораторная служба 1\Поздравления, досуг, встреча с ветеранами\2013г Поздравление ветеранов лаборатории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4413" y="1751013"/>
            <a:ext cx="3455987" cy="247015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0421" y="908720"/>
            <a:ext cx="90735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Посвящение  молодых специалистов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925" y="416851"/>
            <a:ext cx="9073579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4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Лабораторная служба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57347" name="Picture 9" descr="F:\фото на слайдшоу\лабораторная служба 1\Профессиональная деятельность\16.05.2013г Мастер-класс Работа на микротоне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9325" y="4076700"/>
            <a:ext cx="3262313" cy="2449513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48" name="Picture 11" descr="F:\фото на слайдшоу\лабораторная служба 1\Профессиональная деятельность\17.03.2011г Возможные ошибки при взятии крови и исследовании на общий анализ крови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9350" y="4106863"/>
            <a:ext cx="3068638" cy="230187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49" name="Picture 22" descr="F:\фото на слайдшоу\лабораторная служба 1\Профессиональная деятельность\2012г Санитарно-противоэпидемический режим лаборатории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9325" y="1628775"/>
            <a:ext cx="3262313" cy="216852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83017" y="764704"/>
            <a:ext cx="907357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Профессиональная деятельность</a:t>
            </a:r>
          </a:p>
        </p:txBody>
      </p:sp>
      <p:pic>
        <p:nvPicPr>
          <p:cNvPr id="57351" name="Picture 2" descr="F:\фото на слайдшоу\лабораторная служба 1\Профессиональная деятельность\18.07.2013г Мастер-класс. Правила работы на гематологическом анализаторе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62538" y="1643063"/>
            <a:ext cx="2894012" cy="216852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0421" y="434578"/>
            <a:ext cx="9073579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4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Лабораторная служба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58371" name="Picture 3" descr="F:\фото на слайдшоу\лабораторная служба 1\Профессиональная деятельность\20.06.2013г Диагностическое применение СРБ при оценке сепсиса у новорожденных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1484313"/>
            <a:ext cx="3311525" cy="248602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2" name="Picture 2" descr="F:\фото на слайдшоу\лабораторная служба 1\Профессиональная деятельность\21.02.2013 Лабораторный контроль антикоагулянтной терапии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9475" y="4149725"/>
            <a:ext cx="3468688" cy="26035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3" name="Picture 4" descr="F:\фото на слайдшоу\лабораторная служба 1\Профессиональная деятельность\21.04.2011Мастер-класс. Системные заболевания. Морфология, диагностика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338" y="1504950"/>
            <a:ext cx="3241675" cy="243205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4925" y="692696"/>
            <a:ext cx="907357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Профессиональная деятельность</a:t>
            </a:r>
          </a:p>
        </p:txBody>
      </p:sp>
      <p:pic>
        <p:nvPicPr>
          <p:cNvPr id="10" name="Picture 3" descr="G:\Новая папка (2)\Эндоскоп РХПГ с применением видеостойки Олимпус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75" y="4179888"/>
            <a:ext cx="3594100" cy="2562225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11" name="TextBox 10"/>
          <p:cNvSpPr txBox="1"/>
          <p:nvPr/>
        </p:nvSpPr>
        <p:spPr>
          <a:xfrm>
            <a:off x="70421" y="434578"/>
            <a:ext cx="9073579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4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Лабораторная служба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59395" name="Picture 12" descr="F:\фото на слайдшоу\лабораторная служба 1\Профессиональная деятельность\17.10.2013г Межлабораторная конференция Морфологическая диагностика пунктатов при патологии молочной и щитовидной желез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675" y="1987550"/>
            <a:ext cx="4035425" cy="302577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6" name="Picture 8" descr="F:\фото на слайдшоу\лабораторная служба 1\Профессиональная деятельность\15.08.2013г Межлабораторная конференция  Диагностика менингококовой инфекции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8525" y="1985963"/>
            <a:ext cx="4040188" cy="3027362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51520" y="869811"/>
            <a:ext cx="90735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Межлабораторные конференции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421" y="434578"/>
            <a:ext cx="9073579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4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Лабораторная служба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35496" y="980728"/>
            <a:ext cx="90735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Чествование юбиляров</a:t>
            </a:r>
          </a:p>
        </p:txBody>
      </p:sp>
      <p:pic>
        <p:nvPicPr>
          <p:cNvPr id="9" name="Picture 15" descr="D:\Фото  2011\юбилей паньковой\IMG_492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2133600"/>
            <a:ext cx="4252912" cy="3189288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16" descr="D:\Фото  2011\юбилей зыряновой\IMG_515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1700" y="2133600"/>
            <a:ext cx="4252913" cy="3189288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0421" y="434578"/>
            <a:ext cx="9073579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4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Лабораторная служба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35496" y="980728"/>
            <a:ext cx="90735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Общественная жизнь службы</a:t>
            </a:r>
          </a:p>
        </p:txBody>
      </p:sp>
      <p:pic>
        <p:nvPicPr>
          <p:cNvPr id="61444" name="Picture 4" descr="F:\фото на слайдшоу\лабораторная служба 1\Профессиональная деятельность\2015г Изучение новых документов на планерке у руководителя службы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8813" y="4540250"/>
            <a:ext cx="2027237" cy="1649413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5" name="Picture 2" descr="F:\фото на слайдшоу\лабораторная служба 1\Поздравления, досуг, встреча с ветеранами\01.10.204г День пожилого человека, встреча с ветеранами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865313"/>
            <a:ext cx="2879725" cy="216217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6" name="Picture 3" descr="F:\фото на слайдшоу\лабораторная служба 1\Поздравления, досуг, встреча с ветеранами\2011г Поздравление с юбилеем от профсоюзного комитета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4200" y="1862138"/>
            <a:ext cx="2887663" cy="216535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7" name="Picture 4" descr="F:\фото на слайдшоу\лабораторная служба 1\Поздравления, досуг, встреча с ветеранами\2011г поздравление с юбилеем сотрудников лаборатории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325" y="1865313"/>
            <a:ext cx="2879725" cy="2160587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8" name="Picture 5" descr="F:\фото на слайдшоу\лабораторная служба 1\Поздравления, досуг, встреча с ветеранами\2012г Поздравление молодых старших сестер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7850" y="4560888"/>
            <a:ext cx="2487613" cy="1658937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9" name="Picture 6" descr="F:\фото на слайдшоу\лабораторная служба 1\Поздравления, досуг, встреча с ветеранами\2013г Встреча нового годас сотрудниками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4610100"/>
            <a:ext cx="2143125" cy="1579563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0" name="Picture 9" descr="F:\фото на слайдшоу\лабораторная служба 1\Поздравления, досуг, встреча с ветеранами\2014г старшие лаборанты, поздравление с новым нодом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95525" y="4591050"/>
            <a:ext cx="1989138" cy="1598613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0421" y="434578"/>
            <a:ext cx="9073579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4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Лабораторная служба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 txBox="1">
            <a:spLocks/>
          </p:cNvSpPr>
          <p:nvPr/>
        </p:nvSpPr>
        <p:spPr bwMode="auto">
          <a:xfrm>
            <a:off x="396875" y="3141663"/>
            <a:ext cx="3887788" cy="338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65113" indent="-265113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Tx/>
              <a:buAutoNum type="arabicPeriod"/>
              <a:defRPr/>
            </a:pPr>
            <a:r>
              <a:rPr lang="ru-RU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Михайлик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А.В. </a:t>
            </a:r>
          </a:p>
          <a:p>
            <a:pPr eaLnBrk="1" hangingPunct="1">
              <a:buFontTx/>
              <a:buAutoNum type="arabicPeriod"/>
              <a:defRPr/>
            </a:pPr>
            <a:r>
              <a:rPr lang="ru-RU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Камаргина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О.В. </a:t>
            </a:r>
          </a:p>
          <a:p>
            <a:pPr eaLnBrk="1" hangingPunct="1">
              <a:buFontTx/>
              <a:buAutoNum type="arabicPeriod"/>
              <a:defRPr/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Абрамова Т.А.  </a:t>
            </a:r>
          </a:p>
          <a:p>
            <a:pPr eaLnBrk="1" hangingPunct="1">
              <a:buFontTx/>
              <a:buAutoNum type="arabicPeriod"/>
              <a:defRPr/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Дружинина Е.В. </a:t>
            </a:r>
          </a:p>
          <a:p>
            <a:pPr eaLnBrk="1" hangingPunct="1">
              <a:buFontTx/>
              <a:buAutoNum type="arabicPeriod"/>
              <a:defRPr/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Татаринова И.А. </a:t>
            </a:r>
          </a:p>
          <a:p>
            <a:pPr eaLnBrk="1" hangingPunct="1">
              <a:buFontTx/>
              <a:buAutoNum type="arabicPeriod"/>
              <a:defRPr/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Моисеева  Т.Ф. </a:t>
            </a:r>
          </a:p>
          <a:p>
            <a:pPr eaLnBrk="1" hangingPunct="1">
              <a:buFontTx/>
              <a:buAutoNum type="arabicPeriod"/>
              <a:defRPr/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Широкова  И.В. </a:t>
            </a:r>
          </a:p>
          <a:p>
            <a:pPr eaLnBrk="1" hangingPunct="1">
              <a:buFontTx/>
              <a:buAutoNum type="arabicPeriod"/>
              <a:defRPr/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Гущина В.В.  </a:t>
            </a:r>
          </a:p>
        </p:txBody>
      </p:sp>
      <p:sp>
        <p:nvSpPr>
          <p:cNvPr id="7171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655679" y="1506538"/>
            <a:ext cx="7916783" cy="156966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32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Награждены грамотой </a:t>
            </a:r>
          </a:p>
          <a:p>
            <a:pPr algn="ctr">
              <a:defRPr/>
            </a:pPr>
            <a:r>
              <a:rPr lang="ru-RU" sz="32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Министерства здравоохранения </a:t>
            </a:r>
          </a:p>
          <a:p>
            <a:pPr algn="ctr">
              <a:defRPr/>
            </a:pPr>
            <a:r>
              <a:rPr lang="ru-RU" sz="32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Российской Федерации 2011-2016 годы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9592" y="685145"/>
            <a:ext cx="7866297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Галерея славы</a:t>
            </a:r>
          </a:p>
        </p:txBody>
      </p:sp>
      <p:sp>
        <p:nvSpPr>
          <p:cNvPr id="8201" name="Прямоугольник 1"/>
          <p:cNvSpPr>
            <a:spLocks noChangeArrowheads="1"/>
          </p:cNvSpPr>
          <p:nvPr/>
        </p:nvSpPr>
        <p:spPr bwMode="auto">
          <a:xfrm>
            <a:off x="4579938" y="3128963"/>
            <a:ext cx="4240212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14350" indent="-514350">
              <a:buFont typeface="Calibri" pitchFamily="34" charset="0"/>
              <a:buAutoNum type="arabicPeriod" startAt="9"/>
              <a:defRPr/>
            </a:pPr>
            <a:r>
              <a:rPr lang="ru-RU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Невойт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И.И. </a:t>
            </a:r>
          </a:p>
          <a:p>
            <a:pPr marL="514350" indent="-514350">
              <a:buFont typeface="Calibri" pitchFamily="34" charset="0"/>
              <a:buAutoNum type="arabicPeriod" startAt="9"/>
              <a:defRPr/>
            </a:pP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Шевченко Г.А. </a:t>
            </a:r>
          </a:p>
          <a:p>
            <a:pPr marL="514350" indent="-514350">
              <a:buFont typeface="Calibri" pitchFamily="34" charset="0"/>
              <a:buAutoNum type="arabicPeriod" startAt="9"/>
              <a:defRPr/>
            </a:pP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Ященко М.А. </a:t>
            </a:r>
          </a:p>
          <a:p>
            <a:pPr marL="514350" indent="-514350">
              <a:buFont typeface="Calibri" pitchFamily="34" charset="0"/>
              <a:buAutoNum type="arabicPeriod" startAt="9"/>
              <a:defRPr/>
            </a:pPr>
            <a:r>
              <a:rPr lang="ru-RU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Яндер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В. П. </a:t>
            </a:r>
          </a:p>
          <a:p>
            <a:pPr marL="514350" indent="-514350">
              <a:buFont typeface="Calibri" pitchFamily="34" charset="0"/>
              <a:buAutoNum type="arabicPeriod" startAt="9"/>
              <a:defRPr/>
            </a:pP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Зимина  Н. А. </a:t>
            </a:r>
          </a:p>
          <a:p>
            <a:pPr marL="514350" indent="-514350">
              <a:buFont typeface="Calibri" pitchFamily="34" charset="0"/>
              <a:buAutoNum type="arabicPeriod" startAt="9"/>
              <a:defRPr/>
            </a:pP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Ерохина И.А. </a:t>
            </a:r>
          </a:p>
          <a:p>
            <a:pPr marL="514350" indent="-514350">
              <a:buFont typeface="Calibri" pitchFamily="34" charset="0"/>
              <a:buAutoNum type="arabicPeriod" startAt="9"/>
              <a:defRPr/>
            </a:pP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Балабанова  О.В.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16013" y="14288"/>
            <a:ext cx="79930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496" y="620688"/>
            <a:ext cx="907357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Хирургическая служба</a:t>
            </a:r>
          </a:p>
        </p:txBody>
      </p:sp>
      <p:pic>
        <p:nvPicPr>
          <p:cNvPr id="62471" name="Picture 7" descr="F:\фото на слайдшоу\Хирургическая служба\хирургическая служба\100_223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6325" y="4264025"/>
            <a:ext cx="3206750" cy="2405063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72" name="Picture 11" descr="F:\фото на слайдшоу\Хирургическая служба\хирургическая служба\DSCN572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863" y="1711325"/>
            <a:ext cx="3152775" cy="236537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73" name="Picture 13" descr="F:\фото на слайдшоу\Хирургическая служба\хирургическая служба\Изображение 00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8388" y="1711325"/>
            <a:ext cx="3152775" cy="236537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74" name="Picture 18" descr="F:\фото на слайдшоу\Хирургическая служба\Инфекционный контроль руководителя инфекционной безопасности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4100" y="4264025"/>
            <a:ext cx="3205163" cy="2405063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4048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421" y="1047109"/>
            <a:ext cx="9073579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Сестринская конференция </a:t>
            </a:r>
          </a:p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по службе</a:t>
            </a:r>
          </a:p>
        </p:txBody>
      </p:sp>
      <p:pic>
        <p:nvPicPr>
          <p:cNvPr id="63495" name="Picture 15" descr="F:\фото на слайдшоу\Хирургическая служба\хирургическая служба\Техическая учеба хир. сужбы №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9638" y="2924175"/>
            <a:ext cx="3840162" cy="2881313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6" name="Picture 16" descr="F:\фото на слайдшоу\Хирургическая служба\хирургическая служба\Техническая учеба хирургической службы.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2924175"/>
            <a:ext cx="3887788" cy="291782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-253429" y="375047"/>
            <a:ext cx="9362504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4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Хирургическая служба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100495" y="1003375"/>
            <a:ext cx="907357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Проведение акций с пациентами</a:t>
            </a:r>
          </a:p>
        </p:txBody>
      </p:sp>
      <p:pic>
        <p:nvPicPr>
          <p:cNvPr id="14" name="Picture 9" descr="C:\Users\kompas\Desktop\фото для отчета\акции\11.02-день больного\SL37295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2127250"/>
            <a:ext cx="4327525" cy="3246438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4517" name="Picture 3" descr="D:\текущ работа1\главная медсестра\работа гл. мс на 2013\фото\11.02-день больного\IMG_228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2127250"/>
            <a:ext cx="4321175" cy="3246438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187450" y="4048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953" y="395666"/>
            <a:ext cx="9073579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4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Хирургическая служба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980728"/>
            <a:ext cx="907357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Профориентационная</a:t>
            </a: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работа</a:t>
            </a:r>
          </a:p>
        </p:txBody>
      </p:sp>
      <p:pic>
        <p:nvPicPr>
          <p:cNvPr id="84999" name="Picture 8" descr="F:\фото на слайдшоу\Хирургическая служба\хирургическая служба\DSC0149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3600" y="1920875"/>
            <a:ext cx="4219575" cy="2371725"/>
          </a:xfrm>
          <a:prstGeom prst="rect">
            <a:avLst/>
          </a:prstGeom>
          <a:ln w="5080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0" name="Picture 12" descr="F:\фото на слайдшоу\Хирургическая служба\хирургическая служба\Агитационная работа среди студентов железнодорожного колледжа.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947863"/>
            <a:ext cx="4297362" cy="2417762"/>
          </a:xfrm>
          <a:prstGeom prst="rect">
            <a:avLst/>
          </a:prstGeom>
          <a:ln w="5080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kompas\Desktop\фото для отчета\мастер-класс для студентов\SL373020.JPG"/>
          <p:cNvPicPr>
            <a:picLocks noChangeAspect="1" noChangeArrowheads="1"/>
          </p:cNvPicPr>
          <p:nvPr/>
        </p:nvPicPr>
        <p:blipFill>
          <a:blip r:embed="rId6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6013" y="4538663"/>
            <a:ext cx="3035300" cy="2276475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3" descr="C:\Users\kompas\Desktop\фото для отчета\мастер-класс для студентов\SL373025.JPG"/>
          <p:cNvPicPr>
            <a:picLocks noChangeAspect="1" noChangeArrowheads="1"/>
          </p:cNvPicPr>
          <p:nvPr/>
        </p:nvPicPr>
        <p:blipFill>
          <a:blip r:embed="rId7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3" y="4581525"/>
            <a:ext cx="2979737" cy="2233613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1187450" y="455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187450" y="8874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476375" y="23813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9953" y="447055"/>
            <a:ext cx="9073579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4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Хирургическая служба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35496" y="980728"/>
            <a:ext cx="907357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Участвуем в спортивных соревнованиях</a:t>
            </a:r>
          </a:p>
        </p:txBody>
      </p:sp>
      <p:pic>
        <p:nvPicPr>
          <p:cNvPr id="66564" name="Picture 19" descr="F:\фото на слайдшоу\Хирургическая служба\Спартакиада 2013г. Команда эдельвейс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5688" y="1836738"/>
            <a:ext cx="7188200" cy="479107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187450" y="4048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953" y="395666"/>
            <a:ext cx="9073579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4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Хирургическая служба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496" y="836712"/>
            <a:ext cx="9073579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Терапевтическо- </a:t>
            </a:r>
          </a:p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неврологическая служба</a:t>
            </a:r>
          </a:p>
        </p:txBody>
      </p:sp>
      <p:pic>
        <p:nvPicPr>
          <p:cNvPr id="67591" name="Picture 2" descr="F:\фото на слайдшоу\терапевтическая служба\служба 2015\P1020708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0825" y="2636838"/>
            <a:ext cx="4176713" cy="3130550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7592" name="Picture 6" descr="F:\фото на слайдшоу\терапевтическая служба\общебольничная конференция 2013 г\DSC0005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2636838"/>
            <a:ext cx="4224337" cy="316865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Oval 4"/>
          <p:cNvSpPr>
            <a:spLocks noChangeArrowheads="1"/>
          </p:cNvSpPr>
          <p:nvPr/>
        </p:nvSpPr>
        <p:spPr bwMode="auto">
          <a:xfrm>
            <a:off x="34925" y="-28575"/>
            <a:ext cx="1081088" cy="1008063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831632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Лечебно-диагностический процесс</a:t>
            </a:r>
          </a:p>
        </p:txBody>
      </p:sp>
      <p:pic>
        <p:nvPicPr>
          <p:cNvPr id="10" name="Picture 4" descr="E:\DCIM\101MSDCF\DSC0598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4425" y="1968500"/>
            <a:ext cx="2265363" cy="3621088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C:\Documents and Settings\1\Рабочий стол\Новая папка (2)\DCIM\100SSCAM\SL372880.JPG"/>
          <p:cNvPicPr>
            <a:picLocks noChangeAspect="1" noChangeArrowheads="1"/>
          </p:cNvPicPr>
          <p:nvPr/>
        </p:nvPicPr>
        <p:blipFill>
          <a:blip r:embed="rId6" cstate="email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4075" y="1992313"/>
            <a:ext cx="4797425" cy="3597275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187450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76375" y="142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855828" y="447055"/>
            <a:ext cx="6212252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4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Терапевтическо-неврологическая служба</a:t>
            </a:r>
          </a:p>
        </p:txBody>
      </p:sp>
      <p:pic>
        <p:nvPicPr>
          <p:cNvPr id="6" name="vadim_kleymyonov_-_40_simfoniya_motsart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124200"/>
            <a:ext cx="16033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35496" y="829161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Проведение акций по Всемирным датам</a:t>
            </a:r>
          </a:p>
        </p:txBody>
      </p:sp>
      <p:pic>
        <p:nvPicPr>
          <p:cNvPr id="10" name="Picture 7" descr="C:\Users\kompas\Desktop\фото для отчета\акции\7 апреля - день здоровья (школа)\Изображение 116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7888" y="4437063"/>
            <a:ext cx="2968625" cy="2225675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2" descr="C:\Users\kompas\Desktop\фото для отчета\акции\акции, проф.работа\акция по туберкулезу\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2975" y="4437063"/>
            <a:ext cx="2968625" cy="2225675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5" descr="C:\Users\kompas\Desktop\фото для отчета\акции\акция-псих.здоровье\SL37226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1771650"/>
            <a:ext cx="2955925" cy="2217738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1116013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404938" y="142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116013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784565" y="447055"/>
            <a:ext cx="6212252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4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Терапевтическо-неврологическая служба</a:t>
            </a:r>
          </a:p>
        </p:txBody>
      </p:sp>
      <p:pic>
        <p:nvPicPr>
          <p:cNvPr id="66572" name="Picture 12" descr="U:\Обмен\для Моисеевой Т.Ф\24.03.17\фото 1\Изображение 007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9257" y="1719497"/>
            <a:ext cx="3032343" cy="2274258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35496" y="829161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Проведение акций по Всемирным датам</a:t>
            </a:r>
          </a:p>
        </p:txBody>
      </p:sp>
      <p:pic>
        <p:nvPicPr>
          <p:cNvPr id="70660" name="Picture 9" descr="F:\фото на слайдшоу\терапевтическая служба\акция Измерь свое АД2013г\SL38149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163" y="1581150"/>
            <a:ext cx="2968625" cy="230187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1" name="Picture 11" descr="F:\фото на слайдшоу\терапевтическая служба\акция Измерь свое АД2013г\SL38150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1573213"/>
            <a:ext cx="3635375" cy="230822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1116013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04938" y="142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 95 лет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116013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784565" y="447055"/>
            <a:ext cx="6212252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4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Терапевтическо-неврологическая служба</a:t>
            </a:r>
          </a:p>
        </p:txBody>
      </p:sp>
      <p:pic>
        <p:nvPicPr>
          <p:cNvPr id="66571" name="Picture 11" descr="U:\Обмен\для Моисеевой Т.Ф\24.03.17\фото 1\20170324_13463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4664" y="4077072"/>
            <a:ext cx="4761350" cy="2678259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U:\Обмен\для Золотаревой\Защита практики\2015-01-23\Изображение 08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97363" y="1463675"/>
            <a:ext cx="3700462" cy="246697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3" name="Picture 3" descr="U:\Обмен\для Золотаревой\Защита практики\2015-01-23\Изображение 10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563" y="1517650"/>
            <a:ext cx="3619500" cy="24130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4" name="Picture 4" descr="U:\Обмен\для Золотаревой\Защита практики\2015-01-23\Изображение 08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46313" y="4040188"/>
            <a:ext cx="4054475" cy="2701925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71685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" name="TextBox 10"/>
          <p:cNvSpPr txBox="1"/>
          <p:nvPr/>
        </p:nvSpPr>
        <p:spPr>
          <a:xfrm>
            <a:off x="70421" y="764704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Профориентационная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работа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116013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404938" y="142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116013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784565" y="447055"/>
            <a:ext cx="6212252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4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Терапевтическо-неврологическая служба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 txBox="1">
            <a:spLocks/>
          </p:cNvSpPr>
          <p:nvPr/>
        </p:nvSpPr>
        <p:spPr bwMode="auto">
          <a:xfrm>
            <a:off x="630238" y="3654425"/>
            <a:ext cx="17367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65113" indent="-265113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defRPr/>
            </a:pPr>
            <a:r>
              <a:rPr lang="ru-RU" sz="1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Прилипеннко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Д.Д.</a:t>
            </a:r>
          </a:p>
        </p:txBody>
      </p:sp>
      <p:sp>
        <p:nvSpPr>
          <p:cNvPr id="2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187325" y="836712"/>
            <a:ext cx="8785225" cy="101566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30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Почетные члены </a:t>
            </a:r>
          </a:p>
          <a:p>
            <a:pPr algn="ctr">
              <a:defRPr/>
            </a:pPr>
            <a:r>
              <a:rPr lang="ru-RU" sz="30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Совета по сестринскому делу 1993 год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16013" y="14288"/>
            <a:ext cx="79930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pic>
        <p:nvPicPr>
          <p:cNvPr id="140290" name="Picture 2" descr="D:\Мои документы2\комитет\60 лет Совету\статья в книгу\почетные члены Совета\7 фото Пилипенко ДД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326" y="2013335"/>
            <a:ext cx="1188477" cy="1682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0291" name="Picture 3" descr="D:\Мои документы2\комитет\60 лет Совету\статья в книгу\почетные члены Совета\8 фото Герасина КГ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0633" y="2013335"/>
            <a:ext cx="1241833" cy="1699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0292" name="Picture 4" descr="D:\Мои документы2\комитет\60 лет Совету\статья в книгу\9 Л П Подойницина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5605" y="4321292"/>
            <a:ext cx="1206789" cy="15676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2730500" y="3695700"/>
            <a:ext cx="13414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65113" indent="-265113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defRPr/>
            </a:pPr>
            <a:r>
              <a:rPr lang="ru-RU" sz="1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Герасина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К.Г.</a:t>
            </a:r>
          </a:p>
        </p:txBody>
      </p:sp>
      <p:pic>
        <p:nvPicPr>
          <p:cNvPr id="140293" name="Picture 5" descr="D:\Мои документы2\комитет\60 лет Совету\статья в книгу\личности герои\Агафонова Д.Н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2" y="2014706"/>
            <a:ext cx="1163506" cy="16979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5" name="Заголовок 1"/>
          <p:cNvSpPr txBox="1">
            <a:spLocks/>
          </p:cNvSpPr>
          <p:nvPr/>
        </p:nvSpPr>
        <p:spPr bwMode="auto">
          <a:xfrm>
            <a:off x="5003800" y="3830638"/>
            <a:ext cx="1270000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65113" indent="-265113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defRPr/>
            </a:pPr>
            <a:r>
              <a:rPr lang="ru-RU" sz="1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Таран Д.Н.</a:t>
            </a:r>
          </a:p>
        </p:txBody>
      </p:sp>
      <p:pic>
        <p:nvPicPr>
          <p:cNvPr id="16" name="Picture 2" descr="U:\Обмен\для Моисеевой Т.Ф\Козлова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4848" y="4335459"/>
            <a:ext cx="1153803" cy="1539295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0295" name="Picture 7" descr="D:\Мои документы2\комитет\60 лет Совету\статья в книгу\почетные члены Совета\Агеенко В.Т.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8678" y="2027031"/>
            <a:ext cx="1093141" cy="16856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9" name="Заголовок 1"/>
          <p:cNvSpPr txBox="1">
            <a:spLocks/>
          </p:cNvSpPr>
          <p:nvPr/>
        </p:nvSpPr>
        <p:spPr bwMode="auto">
          <a:xfrm>
            <a:off x="6948488" y="3868738"/>
            <a:ext cx="1357312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65113" indent="-265113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defRPr/>
            </a:pPr>
            <a:r>
              <a:rPr lang="ru-RU" sz="1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Агеенко В.Т.</a:t>
            </a:r>
          </a:p>
        </p:txBody>
      </p:sp>
      <p:pic>
        <p:nvPicPr>
          <p:cNvPr id="140296" name="Picture 8" descr="D:\Мои документы2\комитет\60 лет Совету\статья в книгу\почетные члены Совета\Сысолина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2" y="4349628"/>
            <a:ext cx="1110616" cy="15844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0297" name="Picture 9" descr="D:\Мои документы2\комитет\60 лет Совету\статья в книгу\почетные члены Совета\макерова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54940" y="4349628"/>
            <a:ext cx="1076879" cy="1599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3" name="Заголовок 1"/>
          <p:cNvSpPr txBox="1">
            <a:spLocks/>
          </p:cNvSpPr>
          <p:nvPr/>
        </p:nvSpPr>
        <p:spPr bwMode="auto">
          <a:xfrm>
            <a:off x="757238" y="6059488"/>
            <a:ext cx="1284287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65113" indent="-265113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defRPr/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Козлова Л.Т.</a:t>
            </a:r>
          </a:p>
        </p:txBody>
      </p:sp>
      <p:sp>
        <p:nvSpPr>
          <p:cNvPr id="26" name="Заголовок 1"/>
          <p:cNvSpPr txBox="1">
            <a:spLocks/>
          </p:cNvSpPr>
          <p:nvPr/>
        </p:nvSpPr>
        <p:spPr bwMode="auto">
          <a:xfrm>
            <a:off x="6948488" y="6097588"/>
            <a:ext cx="1511300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65113" indent="-265113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defRPr/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</a:t>
            </a:r>
            <a:r>
              <a:rPr lang="ru-RU" sz="1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Макерова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Г.А.</a:t>
            </a:r>
          </a:p>
        </p:txBody>
      </p:sp>
      <p:sp>
        <p:nvSpPr>
          <p:cNvPr id="27" name="Заголовок 1"/>
          <p:cNvSpPr txBox="1">
            <a:spLocks/>
          </p:cNvSpPr>
          <p:nvPr/>
        </p:nvSpPr>
        <p:spPr bwMode="auto">
          <a:xfrm>
            <a:off x="5038725" y="6057900"/>
            <a:ext cx="1284288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65113" indent="-265113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defRPr/>
            </a:pPr>
            <a:r>
              <a:rPr lang="ru-RU" sz="1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Сысолина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А.С.</a:t>
            </a:r>
          </a:p>
        </p:txBody>
      </p:sp>
      <p:sp>
        <p:nvSpPr>
          <p:cNvPr id="28" name="Заголовок 1"/>
          <p:cNvSpPr txBox="1">
            <a:spLocks/>
          </p:cNvSpPr>
          <p:nvPr/>
        </p:nvSpPr>
        <p:spPr bwMode="auto">
          <a:xfrm>
            <a:off x="2555875" y="6069013"/>
            <a:ext cx="180022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65113" indent="-265113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defRPr/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</a:t>
            </a:r>
            <a:r>
              <a:rPr lang="ru-RU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</a:t>
            </a:r>
            <a:r>
              <a:rPr lang="ru-RU" sz="1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одойницина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Л.П.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-22121" y="1034797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Проведение мастер-класса</a:t>
            </a:r>
          </a:p>
        </p:txBody>
      </p:sp>
      <p:pic>
        <p:nvPicPr>
          <p:cNvPr id="72708" name="Picture 12" descr="F:\фото на слайдшоу\терапевтическая служба\конференция 2015\20140218_14061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2032000"/>
            <a:ext cx="4030662" cy="3024188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09" name="Picture 13" descr="F:\фото на слайдшоу\терапевтическая служба\тех.учеба по вазаканам 2014 г\20140522_14163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788" y="2001838"/>
            <a:ext cx="4032250" cy="3024187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116013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04938" y="142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116013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784565" y="447055"/>
            <a:ext cx="6212252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4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Терапевтическо-неврологическая служба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-173546" y="836712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Проведение мастер-класса</a:t>
            </a:r>
          </a:p>
        </p:txBody>
      </p:sp>
      <p:pic>
        <p:nvPicPr>
          <p:cNvPr id="11" name="Picture 6" descr="C:\Users\kompas\Desktop\год. отчет-фото\тф в доклад 2013\семинар палатные\IMG_5278.JPG"/>
          <p:cNvPicPr>
            <a:picLocks noChangeAspect="1" noChangeArrowheads="1"/>
          </p:cNvPicPr>
          <p:nvPr/>
        </p:nvPicPr>
        <p:blipFill>
          <a:blip r:embed="rId4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1557338"/>
            <a:ext cx="3309937" cy="2482850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7" descr="C:\Users\kompas\Desktop\год. отчет-фото\тф в доклад 2013\семинар палатные\IMG_5276.JPG"/>
          <p:cNvPicPr>
            <a:picLocks noChangeAspect="1" noChangeArrowheads="1"/>
          </p:cNvPicPr>
          <p:nvPr/>
        </p:nvPicPr>
        <p:blipFill>
          <a:blip r:embed="rId5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1628775"/>
            <a:ext cx="3240087" cy="2430463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6" descr="C:\Users\kompas\Desktop\отчетное собрание\семинар для процедурных\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27313" y="4356100"/>
            <a:ext cx="3471862" cy="2312988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1116013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404938" y="142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116013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784565" y="447055"/>
            <a:ext cx="6212252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4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Терапевтическо-неврологическая служба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56557" y="980728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Проведение комплексного обхода отделения</a:t>
            </a:r>
          </a:p>
        </p:txBody>
      </p:sp>
      <p:pic>
        <p:nvPicPr>
          <p:cNvPr id="74756" name="Picture 3" descr="F:\фото на слайдшоу\терапевтическая служба\целенаправленный  обход в службе 2014 г\P102073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1688" y="1727200"/>
            <a:ext cx="3168650" cy="2376488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7" name="Picture 4" descr="F:\фото на слайдшоу\терапевтическая служба\целенаправленный  обход в службе 2014 г\P102072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338" y="1727200"/>
            <a:ext cx="3167062" cy="2376488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8" name="Picture 5" descr="F:\фото на слайдшоу\терапевтическая служба\целенаправленный  обход в службе 2014 г\P102072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875" y="4289425"/>
            <a:ext cx="3268663" cy="2452688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1116013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04938" y="142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116013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784565" y="447055"/>
            <a:ext cx="6212252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4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Терапевтическо-неврологическая служба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kompas\Desktop\год. отчет-фото\IMG_506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687513"/>
            <a:ext cx="3576637" cy="2682875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" descr="C:\Users\kompas\Desktop\год. отчет-фото\IMG_514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38738" y="1692275"/>
            <a:ext cx="3502025" cy="2627313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5" descr="C:\Users\kompas\Desktop\год. отчет-фото\Изображение 46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2888" y="4221163"/>
            <a:ext cx="3313112" cy="2484437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5781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" name="TextBox 16"/>
          <p:cNvSpPr txBox="1"/>
          <p:nvPr/>
        </p:nvSpPr>
        <p:spPr>
          <a:xfrm>
            <a:off x="0" y="908720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Работа в школах здоровья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116013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04938" y="142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116013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784565" y="447055"/>
            <a:ext cx="6212252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4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Терапевтическо-неврологическая служба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" name="TextBox 16"/>
          <p:cNvSpPr txBox="1"/>
          <p:nvPr/>
        </p:nvSpPr>
        <p:spPr>
          <a:xfrm>
            <a:off x="70421" y="869811"/>
            <a:ext cx="90735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Поздравляем юбиляров</a:t>
            </a:r>
          </a:p>
        </p:txBody>
      </p:sp>
      <p:pic>
        <p:nvPicPr>
          <p:cNvPr id="11" name="Picture 23" descr="E:\фото 2012\юбилей смородской 2\IMG_1637.jpg"/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179388" y="2205038"/>
            <a:ext cx="4324350" cy="2790825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4" descr="E:\фото 2012\юбилей смородской 2\IMG_1725.jpg"/>
          <p:cNvPicPr>
            <a:picLocks noChangeAspect="1" noChangeArrowheads="1"/>
          </p:cNvPicPr>
          <p:nvPr/>
        </p:nvPicPr>
        <p:blipFill>
          <a:blip r:embed="rId4">
            <a:lum bright="8000"/>
          </a:blip>
          <a:srcRect/>
          <a:stretch>
            <a:fillRect/>
          </a:stretch>
        </p:blipFill>
        <p:spPr bwMode="auto">
          <a:xfrm>
            <a:off x="4686300" y="2205038"/>
            <a:ext cx="4278313" cy="2790825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1116013" y="476250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404938" y="142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116013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784565" y="447055"/>
            <a:ext cx="6212252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4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Терапевтическо-неврологическая служба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496" y="829161"/>
            <a:ext cx="9073579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Лечебно-диагностическая служба</a:t>
            </a:r>
          </a:p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и консультативная поликлиника</a:t>
            </a:r>
          </a:p>
        </p:txBody>
      </p:sp>
      <p:pic>
        <p:nvPicPr>
          <p:cNvPr id="73738" name="Picture 10" descr="D:\Мои документы2\фото 2017\фотографии служб 2017\лечебно- диагностическая служба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62663" y="2420888"/>
            <a:ext cx="5993317" cy="3988302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764704"/>
            <a:ext cx="907357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Наши достижения</a:t>
            </a:r>
          </a:p>
        </p:txBody>
      </p:sp>
      <p:pic>
        <p:nvPicPr>
          <p:cNvPr id="78852" name="Picture 5" descr="C:\Documents and Settings\pol-107-ss\Рабочий стол\фото на слайдшоу\поликлиническая служба\достижения\Алгазина Н И , Ерохина И А, Девяткина Н А18.06.201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9063" y="4149725"/>
            <a:ext cx="2397125" cy="2417763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3" name="Picture 3" descr="C:\Documents and Settings\pol-107-ss\Рабочий стол\фото на слайдшоу\поликлиническая служба\достижения\Победители конкурса оПСА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1549400"/>
            <a:ext cx="3243262" cy="2433638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4" name="Picture 4" descr="C:\Documents and Settings\pol-107-ss\Рабочий стол\фото на слайдшоу\поликлиническая служба\достижения\первое место в конкурсе золотая осень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8538" y="1549400"/>
            <a:ext cx="3243262" cy="2433638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5" name="Picture 5" descr="C:\Documents and Settings\pol-107-ss\Рабочий стол\фото на слайдшоу\поликлиническая служба\достижения\призеры в смотре конкурсе на лучшую территорию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7763" y="4217988"/>
            <a:ext cx="2847975" cy="2379662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1187450" y="4048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16013" y="386879"/>
            <a:ext cx="7993062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0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Лечебно-диагностическая служба и консультативная поликлиника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35496" y="908720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Общебольничные сестринские конференции</a:t>
            </a:r>
          </a:p>
        </p:txBody>
      </p:sp>
      <p:pic>
        <p:nvPicPr>
          <p:cNvPr id="79876" name="Picture 2" descr="C:\Documents and Settings\pol-107-ss\Рабочий стол\фото на слайдшоу\поликлиническая служба\Общебольничные конференции\24.09.2013 г. Синдром эмоционального выгорания\сестринский коллектив (1)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1733550"/>
            <a:ext cx="3260725" cy="2446338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7" name="Picture 3" descr="C:\Documents and Settings\pol-107-ss\Рабочий стол\фото на слайдшоу\поликлиническая служба\Общебольничные конференции\24.09.2013 г. Синдром эмоционального выгорания\сестринский коллектив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19388" y="4365625"/>
            <a:ext cx="3616325" cy="2463800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9878" name="Picture 11" descr="F:\фото на слайдшоу\лдс\конференции\регистрация 11.05.201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1050" y="1801813"/>
            <a:ext cx="3168650" cy="237807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1187450" y="4048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16013" y="386879"/>
            <a:ext cx="7993062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0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Лечебно-диагностическая служба и консультативная поликлиника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683568" y="716503"/>
            <a:ext cx="8209483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Проведение поликлинических  </a:t>
            </a:r>
          </a:p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сестринских  конференций</a:t>
            </a:r>
          </a:p>
        </p:txBody>
      </p:sp>
      <p:pic>
        <p:nvPicPr>
          <p:cNvPr id="80900" name="Picture 2" descr="C:\Documents and Settings\pol-107-ss\Рабочий стол\фото на слайдшоу\поликлиническая служба\Общеполиклинические мероприятия\DSC0003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1550" y="1916113"/>
            <a:ext cx="3175000" cy="238125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1" name="Picture 2" descr="C:\Documents and Settings\pol-107-ss\Рабочий стол\фото на слайдшоу\поликлиническая служба\Общеполиклинические мероприятия\DSC00015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6013" y="1914525"/>
            <a:ext cx="3168650" cy="2378075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0902" name="Picture 4" descr="C:\Documents and Settings\pol-107-ss\Рабочий стол\фото на слайдшоу\поликлиническая служба\работа с пациентами\1 08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313" y="4437063"/>
            <a:ext cx="3986212" cy="230505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1187450" y="4048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16013" y="386879"/>
            <a:ext cx="7993062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0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Лечебно-диагностическая служба и консультативная поликлиника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35496" y="829161"/>
            <a:ext cx="90735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Проведение технических  учеб</a:t>
            </a:r>
          </a:p>
        </p:txBody>
      </p:sp>
      <p:pic>
        <p:nvPicPr>
          <p:cNvPr id="81924" name="Picture 3" descr="F:\фото на слайдшоу\лдс\техучеба\постановка внутривенных инъекций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5813" y="1897063"/>
            <a:ext cx="3265487" cy="2303462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1925" name="Picture 4" descr="F:\фото на слайдшоу\лдс\техучеба\особообпасные инфекции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4365625"/>
            <a:ext cx="3168650" cy="2376488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6" name="Picture 12" descr="F:\фото на слайдшоу\лдс\конференции\3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4700" y="1916113"/>
            <a:ext cx="3425825" cy="2284412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7" name="Picture 3" descr="C:\Documents and Settings\pol-107-ss\Рабочий стол\фото на слайдшоу\поликлиническая служба\Общеполиклинические мероприятия\Алгазина Н И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4454525"/>
            <a:ext cx="2951162" cy="2214563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1187450" y="4048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16013" y="386879"/>
            <a:ext cx="7993062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0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Лечебно-диагностическая служба и консультативная поликлиника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>
            <a:off x="1187450" y="5492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187450" y="693738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9" name="Заголовок 1"/>
          <p:cNvSpPr txBox="1">
            <a:spLocks/>
          </p:cNvSpPr>
          <p:nvPr/>
        </p:nvSpPr>
        <p:spPr bwMode="auto">
          <a:xfrm>
            <a:off x="3850927" y="6419832"/>
            <a:ext cx="1420311" cy="45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Первова В.И.</a:t>
            </a:r>
          </a:p>
        </p:txBody>
      </p:sp>
      <p:sp>
        <p:nvSpPr>
          <p:cNvPr id="9221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9387" y="738823"/>
            <a:ext cx="8929688" cy="101566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30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Почетные члены </a:t>
            </a:r>
          </a:p>
          <a:p>
            <a:pPr algn="ctr">
              <a:defRPr/>
            </a:pPr>
            <a:r>
              <a:rPr lang="ru-RU" sz="30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Совета по сестринскому делу 2000-2002 годы</a:t>
            </a:r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26695" y="6456015"/>
            <a:ext cx="15786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Мехова Т.А.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16013" y="14288"/>
            <a:ext cx="79930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pic>
        <p:nvPicPr>
          <p:cNvPr id="14" name="Picture 2" descr="C:\Documents and Settings\pol-107-ss\Рабочий стол\красова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6366" y="4823706"/>
            <a:ext cx="1224136" cy="158242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7" descr="F:\IMG_0104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62016" y="4823706"/>
            <a:ext cx="1258255" cy="1605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1967310" y="6429126"/>
            <a:ext cx="16571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Красова</a:t>
            </a: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Е.В.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5536278" y="6456016"/>
            <a:ext cx="16268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Пойлова</a:t>
            </a: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Н.Ю.</a:t>
            </a: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39674" y="3663721"/>
            <a:ext cx="22635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" b="1" spc="50" dirty="0" err="1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Гусельникова</a:t>
            </a:r>
            <a:r>
              <a:rPr lang="ru-RU" sz="1400" b="1" spc="50" dirty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Ч.А.</a:t>
            </a:r>
          </a:p>
        </p:txBody>
      </p:sp>
      <p:pic>
        <p:nvPicPr>
          <p:cNvPr id="4112" name="Picture 18" descr="U:\Обмен\для Золотаревой\акульшина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1916832"/>
            <a:ext cx="1439862" cy="1711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2286134" y="3651795"/>
            <a:ext cx="22687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" b="1" spc="50" dirty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Акульшина Л. И.</a:t>
            </a:r>
          </a:p>
        </p:txBody>
      </p:sp>
      <p:pic>
        <p:nvPicPr>
          <p:cNvPr id="21" name="Picture 6" descr="D:\Мои документы2\комитет\60 лет Совету\статья в книгу\личности герои\гусельникова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646" y="1844824"/>
            <a:ext cx="1337664" cy="17833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1314" name="Picture 2" descr="D:\Мои документы2\комитет\60 лет Совету\статья в книгу\почетные члены Совета\Жукова Е.Ф.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0851" y="1946394"/>
            <a:ext cx="1296563" cy="17285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6424308" y="3645529"/>
            <a:ext cx="22635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Липатова З.А.</a:t>
            </a:r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4392464" y="3645528"/>
            <a:ext cx="22635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Жукова Е.Ф.</a:t>
            </a:r>
          </a:p>
        </p:txBody>
      </p:sp>
      <p:pic>
        <p:nvPicPr>
          <p:cNvPr id="141315" name="Picture 3" descr="D:\Мои документы2\комитет\60 лет Совету\статья в книгу\почетные члены Совета\Липатова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165" y="1969174"/>
            <a:ext cx="1261477" cy="16817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8" name="Picture 2" descr="U:\Обмен\для Золотаревой\Мехова Т.А.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152" y="4809622"/>
            <a:ext cx="1307528" cy="1605297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1316" name="Picture 4" descr="D:\Мои документы2\комитет\60 лет Совету\статья в книгу\почетные члены Совета\Первова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47394" y="4839298"/>
            <a:ext cx="1227379" cy="16363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1317" name="Picture 5" descr="D:\Мои документы2\комитет\60 лет Совету\статья в книгу\почетные члены Совета\Симонова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7702" y="4782938"/>
            <a:ext cx="1224136" cy="16319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1" name="Прямоугольник 30"/>
          <p:cNvSpPr>
            <a:spLocks noChangeArrowheads="1"/>
          </p:cNvSpPr>
          <p:nvPr/>
        </p:nvSpPr>
        <p:spPr bwMode="auto">
          <a:xfrm>
            <a:off x="7236296" y="6461980"/>
            <a:ext cx="16268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Симонова Н.П.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37974" y="3981142"/>
            <a:ext cx="176189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0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2006 год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35496" y="829161"/>
            <a:ext cx="907357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Профессиональная деятельность</a:t>
            </a:r>
          </a:p>
        </p:txBody>
      </p:sp>
      <p:pic>
        <p:nvPicPr>
          <p:cNvPr id="104455" name="Picture 2" descr="C:\Documents and Settings\pol-107-ss\Рабочий стол\фото на слайдшоу\поликлиническая служба\Общеполиклинические мероприятия\мультидисциплинарная брига МАЦ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3263" y="1685925"/>
            <a:ext cx="2711450" cy="2252663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Documents and Settings\1\Рабочий стол\100SSCAM\SL372896.JPG"/>
          <p:cNvPicPr>
            <a:picLocks noChangeAspect="1" noChangeArrowheads="1"/>
          </p:cNvPicPr>
          <p:nvPr/>
        </p:nvPicPr>
        <p:blipFill>
          <a:blip r:embed="rId5" cstate="email">
            <a:lum bright="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2538" y="4311650"/>
            <a:ext cx="2566987" cy="1925638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0" name="Picture 2" descr="C:\Documents and Settings\1\Рабочий стол\100SSCAM\SL372892.JPG"/>
          <p:cNvPicPr>
            <a:picLocks noChangeAspect="1" noChangeArrowheads="1"/>
          </p:cNvPicPr>
          <p:nvPr/>
        </p:nvPicPr>
        <p:blipFill>
          <a:blip r:embed="rId6" cstate="email">
            <a:lum brigh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4240213"/>
            <a:ext cx="2497138" cy="1871662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1" name="Picture 3" descr="C:\Documents and Settings\1\Рабочий стол\100SSCAM\SL372923.JPG"/>
          <p:cNvPicPr>
            <a:picLocks noChangeAspect="1" noChangeArrowheads="1"/>
          </p:cNvPicPr>
          <p:nvPr/>
        </p:nvPicPr>
        <p:blipFill>
          <a:blip r:embed="rId7" cstate="email">
            <a:lum bright="1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1916113"/>
            <a:ext cx="2497137" cy="1873250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2" name="Picture 6" descr="C:\Documents and Settings\1\Рабочий стол\100SSCAM\SL372929.JPG"/>
          <p:cNvPicPr>
            <a:picLocks noChangeAspect="1" noChangeArrowheads="1"/>
          </p:cNvPicPr>
          <p:nvPr/>
        </p:nvPicPr>
        <p:blipFill>
          <a:blip r:embed="rId8" cstate="email">
            <a:lum bright="1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2538" y="1879600"/>
            <a:ext cx="2487612" cy="1865313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1187450" y="4048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16013" y="386879"/>
            <a:ext cx="7993062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0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Лечебно-диагностическая служба и консультативная поликлиника</a:t>
            </a:r>
          </a:p>
        </p:txBody>
      </p:sp>
      <p:pic>
        <p:nvPicPr>
          <p:cNvPr id="82957" name="Picture 2" descr="C:\Users\str1-gls-1\Desktop\оконч.вариант для стенда\1.2.ЛДС и поликлиника.jpg"/>
          <p:cNvPicPr>
            <a:picLocks noGrp="1" noChangeAspect="1" noChangeArrowheads="1"/>
          </p:cNvPicPr>
          <p:nvPr>
            <p:ph idx="1"/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32138" y="4292600"/>
            <a:ext cx="2857500" cy="1905000"/>
          </a:xfr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35496" y="982469"/>
            <a:ext cx="907357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Санитарно-просветительная работа</a:t>
            </a:r>
          </a:p>
        </p:txBody>
      </p:sp>
      <p:pic>
        <p:nvPicPr>
          <p:cNvPr id="10" name="Picture 13" descr="C:\Users\kompas\Desktop\фото для отчета\акции\акция-псих.здоровье\SL37224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2492375"/>
            <a:ext cx="3816350" cy="2862263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3973" name="Picture 10" descr="U:\Обмен\для Золотаревой\по отчету\фото\для отчета за 2014 год\лдс 2014 ГОД\АКЦИЯ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7900" y="2486025"/>
            <a:ext cx="3817938" cy="2862263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187450" y="4048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16013" y="386879"/>
            <a:ext cx="7993062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0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Лечебно-диагностическая служба и консультативная поликлиника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106933" y="920914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Участие в общественной жизни больницы</a:t>
            </a:r>
          </a:p>
        </p:txBody>
      </p:sp>
      <p:pic>
        <p:nvPicPr>
          <p:cNvPr id="84996" name="Picture 8" descr="F:\фото на слайдшоу\лдс\праздничные и спортивные мероприятия\спартакиада 2013\старты 31.05.201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7763" y="1741488"/>
            <a:ext cx="2822575" cy="211772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7" name="Picture 9" descr="F:\фото на слайдшоу\лдс\праздничные и спортивные мероприятия\новый год 2013\4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768475"/>
            <a:ext cx="2879725" cy="2160588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8" name="Picture 10" descr="F:\фото на слайдшоу\лдс\праздничные и спортивные мероприятия\новый год 2012\10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138" y="1752600"/>
            <a:ext cx="2900362" cy="2176463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9" name="Picture 5" descr="C:\Documents and Settings\pol-107-ss\Рабочий стол\фото на слайдшоу\поликлиническая служба\МАРАФОН 2013 005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8675" y="4260850"/>
            <a:ext cx="3095625" cy="2320925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5000" name="Picture 6" descr="C:\Documents and Settings\pol-107-ss\Рабочий стол\фото на слайдшоу\поликлиническая служба\участие в спартакиаде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05288" y="4265613"/>
            <a:ext cx="4038600" cy="2271712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1187450" y="4048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476375" y="-26988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6013" y="386879"/>
            <a:ext cx="7993062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0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Лечебно-диагностическая служба и консультативная поликлиника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496" y="644495"/>
            <a:ext cx="9073579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Анестезиолого-операционно-</a:t>
            </a:r>
          </a:p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реанимационная служба</a:t>
            </a:r>
          </a:p>
        </p:txBody>
      </p:sp>
      <p:pic>
        <p:nvPicPr>
          <p:cNvPr id="21" name="Picture 7" descr="H:\отчет\новая наркозно-дыхат аппаратура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2363" y="4457700"/>
            <a:ext cx="3049587" cy="2287588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2" name="Picture 4" descr="P102021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1700" y="4556125"/>
            <a:ext cx="2741613" cy="2217738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3" descr="E:\DCIM\101MSDCF\DSC05980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52525" y="2303463"/>
            <a:ext cx="2987675" cy="1925637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G:\Новая папка (2)\фото №2 достижения мс ОРИТ волюметрический дозатор для проведения парантерального питания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1063" y="2287588"/>
            <a:ext cx="2762250" cy="2071687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450" y="4048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6375" y="-57150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925" y="908720"/>
            <a:ext cx="90735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Профессиональная  деятельность</a:t>
            </a:r>
          </a:p>
        </p:txBody>
      </p:sp>
      <p:pic>
        <p:nvPicPr>
          <p:cNvPr id="87047" name="Picture 22" descr="F:\фото на слайдшоу\Черкашина\IMG_261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888" y="1819275"/>
            <a:ext cx="2800350" cy="419735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8" name="Picture 24" descr="F:\фото на слайдшоу\Черкашина\IMG_453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2525" y="1825625"/>
            <a:ext cx="2790825" cy="41910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9" name="Picture 27" descr="F:\фото на слайдшоу\Черкашина\IMG_060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575" y="1819275"/>
            <a:ext cx="2808288" cy="4208463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043608" y="436602"/>
            <a:ext cx="795655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0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Анестезиолого-операционно-реанимационная служба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35496" y="829161"/>
            <a:ext cx="90735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Профессиональная  деятельность</a:t>
            </a:r>
          </a:p>
        </p:txBody>
      </p:sp>
      <p:pic>
        <p:nvPicPr>
          <p:cNvPr id="88068" name="Picture 18" descr="F:\фото на слайдшоу\Черкашина\IMG_0543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7088" y="1727200"/>
            <a:ext cx="3425825" cy="2136775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8069" name="Picture 23" descr="F:\фото на слайдшоу\Черкашина\IMG_262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1660525"/>
            <a:ext cx="3406775" cy="2271713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0" name="Picture 26" descr="F:\фото на слайдшоу\Черкашина\IMG_8683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4202113"/>
            <a:ext cx="2787650" cy="23495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1" name="Picture 28" descr="F:\фото на слайдшоу\Черкашина\IMG_2712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2813" y="4103688"/>
            <a:ext cx="2251075" cy="2474912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2" name="Picture 2" descr="D:\Новая папка (2)\Фото  2011\соврем. аппаратура-анестезиология\SL370786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888" y="4143375"/>
            <a:ext cx="2593975" cy="244157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1187450" y="4048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476375" y="-57150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608" y="436602"/>
            <a:ext cx="795655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0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Анестезиолого-операционно-реанимационная служба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4925" y="983630"/>
            <a:ext cx="9109075" cy="12003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Социальное партнерство с образовательными медицинскими колледжами</a:t>
            </a:r>
          </a:p>
        </p:txBody>
      </p:sp>
      <p:pic>
        <p:nvPicPr>
          <p:cNvPr id="10" name="Picture 30" descr="C:\Documents and Settings\pol-107-ss\Рабочий стол\для отчета гл мс 2012 года\колледжи, ЦПК\участие в конкурсе колледж Реслер А.В\100_1607.jpg"/>
          <p:cNvPicPr>
            <a:picLocks noChangeAspect="1" noChangeArrowheads="1"/>
          </p:cNvPicPr>
          <p:nvPr/>
        </p:nvPicPr>
        <p:blipFill>
          <a:blip r:embed="rId4" cstate="email">
            <a:lum bright="1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3363" y="2235200"/>
            <a:ext cx="2743200" cy="2057400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31" descr="C:\Documents and Settings\pol-107-ss\Рабочий стол\для отчета гл мс 2012 года\колледжи, ЦПК\участие в конкурсе колледж Реслер А.В\100_1613.jpg"/>
          <p:cNvPicPr>
            <a:picLocks noChangeAspect="1" noChangeArrowheads="1"/>
          </p:cNvPicPr>
          <p:nvPr/>
        </p:nvPicPr>
        <p:blipFill>
          <a:blip r:embed="rId5">
            <a:lum bright="10000"/>
          </a:blip>
          <a:srcRect/>
          <a:stretch>
            <a:fillRect/>
          </a:stretch>
        </p:blipFill>
        <p:spPr bwMode="auto">
          <a:xfrm>
            <a:off x="5148263" y="2308225"/>
            <a:ext cx="3095625" cy="4132263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1187450" y="4048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476375" y="-57150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43608" y="436602"/>
            <a:ext cx="795655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0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Анестезиолого-операционно-реанимационная служба</a:t>
            </a:r>
          </a:p>
        </p:txBody>
      </p:sp>
      <p:pic>
        <p:nvPicPr>
          <p:cNvPr id="88075" name="Picture 11" descr="U:\Обмен\для Моисеевой Т.Ф\ФОТО  колледж 21 02.17\DSC00443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6374" y="4509120"/>
            <a:ext cx="2769819" cy="2077282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35496" y="931367"/>
            <a:ext cx="907357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Повышение профессионального уровня</a:t>
            </a:r>
          </a:p>
        </p:txBody>
      </p:sp>
      <p:pic>
        <p:nvPicPr>
          <p:cNvPr id="90116" name="Picture 2" descr="U:\Обмен\для Золотаревой\ОРИТ\IMG_872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313" y="4314825"/>
            <a:ext cx="3635375" cy="2427288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7" name="Picture 5" descr="D:\Мои документы\СЕКТОР ПО СЕСТРИНСКОЙ ПРАКТИКИ\фото техучеба по службе\DSC0606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925" y="1793875"/>
            <a:ext cx="4067175" cy="2282825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8" name="Picture 6" descr="D:\Мои документы\СЕКТОР ПО СЕСТРИНСКОЙ ПРАКТИКИ\100SSCAM\SL37327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5213" y="1854200"/>
            <a:ext cx="3944937" cy="22225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1187450" y="4048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76375" y="-57150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43608" y="436602"/>
            <a:ext cx="795655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0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Анестезиолого-операционно-реанимационная служба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35496" y="908720"/>
            <a:ext cx="907357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Повышение профессионального уровня</a:t>
            </a:r>
          </a:p>
        </p:txBody>
      </p:sp>
      <p:pic>
        <p:nvPicPr>
          <p:cNvPr id="91140" name="Picture 4" descr="D:\Мои документы\главная медсестра 2015 год\фото для стенда\IMG_808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1916113"/>
            <a:ext cx="3240088" cy="2160587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:\ПРИКАЗЫ МЗ РФ\семинар перевязочн мастер\IMG_510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1925" y="1773238"/>
            <a:ext cx="2549525" cy="2636837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C:\Users\я\Desktop\для Золоторевой\Изображение\Изображение 010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400" y="4262438"/>
            <a:ext cx="3175000" cy="2381250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" descr="C:\Users\я\Desktop\для Золоторевой\фото мс ОРИТ на семинары\SL371954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3" y="4643438"/>
            <a:ext cx="2643187" cy="1982787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1187450" y="4048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476375" y="-57150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43608" y="436602"/>
            <a:ext cx="795655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0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Анестезиолого-операционно-реанимационная служба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35496" y="829161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Повышение профессионального уровня</a:t>
            </a:r>
          </a:p>
        </p:txBody>
      </p:sp>
      <p:pic>
        <p:nvPicPr>
          <p:cNvPr id="115719" name="Picture 2" descr="D:\текущ работа1\главная медсестра\работа гл мс на 2014г\фото\для отчета за 2014 год\Изображение 027аттетстация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2125663"/>
            <a:ext cx="4267200" cy="3151187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1187450" y="4048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76375" y="-57150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43608" y="436602"/>
            <a:ext cx="795655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0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Анестезиолого-операционно-реанимационная служба</a:t>
            </a:r>
          </a:p>
        </p:txBody>
      </p:sp>
      <p:pic>
        <p:nvPicPr>
          <p:cNvPr id="88074" name="Picture 10" descr="D:\Мои документы2\комитет\60 лет Совету\статья в книгу\6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5759" y="2125663"/>
            <a:ext cx="4296526" cy="3194749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187450" y="6207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187450" y="765175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476375" y="115888"/>
            <a:ext cx="7343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pic>
        <p:nvPicPr>
          <p:cNvPr id="14345" name="Picture 4" descr="F:\фОТО Шевченко Глина Афанасьевна медицинская сестра рентгенологического отделения БУЗОО ОКБ\ШЕВЧЕН~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6406" y="1746383"/>
            <a:ext cx="1252328" cy="16124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51214" name="TextBox 22"/>
          <p:cNvSpPr txBox="1">
            <a:spLocks noChangeArrowheads="1"/>
          </p:cNvSpPr>
          <p:nvPr/>
        </p:nvSpPr>
        <p:spPr bwMode="auto">
          <a:xfrm>
            <a:off x="2957513" y="3508375"/>
            <a:ext cx="13287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Шевченко Г.А</a:t>
            </a:r>
            <a:r>
              <a:rPr lang="ru-RU" sz="1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</a:p>
        </p:txBody>
      </p:sp>
      <p:pic>
        <p:nvPicPr>
          <p:cNvPr id="35" name="Picture 2" descr="F:\фото на слайдшоу\IMG_0042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8343" y="1711846"/>
            <a:ext cx="1242558" cy="16815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40" name="TextBox 22"/>
          <p:cNvSpPr txBox="1">
            <a:spLocks noChangeArrowheads="1"/>
          </p:cNvSpPr>
          <p:nvPr/>
        </p:nvSpPr>
        <p:spPr bwMode="auto">
          <a:xfrm>
            <a:off x="673100" y="6054725"/>
            <a:ext cx="1654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1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Смородская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Л.С.</a:t>
            </a:r>
          </a:p>
        </p:txBody>
      </p:sp>
      <p:pic>
        <p:nvPicPr>
          <p:cNvPr id="62" name="Picture 17" descr="C:\Documents and Settings\pol-107-ss\Рабочий стол\фото на слайдшоу\михайлова\DSC0408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20272" y="1796124"/>
            <a:ext cx="1296144" cy="15775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58" name="Заголовок 1"/>
          <p:cNvSpPr txBox="1">
            <a:spLocks/>
          </p:cNvSpPr>
          <p:nvPr/>
        </p:nvSpPr>
        <p:spPr bwMode="auto">
          <a:xfrm>
            <a:off x="817563" y="3395663"/>
            <a:ext cx="13652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Нопина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О. Е.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179387" y="738823"/>
            <a:ext cx="8929688" cy="101566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30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Почетные члены </a:t>
            </a:r>
          </a:p>
          <a:p>
            <a:pPr algn="ctr">
              <a:defRPr/>
            </a:pPr>
            <a:r>
              <a:rPr lang="ru-RU" sz="3000" b="1" spc="150" dirty="0">
                <a:ln w="11430">
                  <a:solidFill>
                    <a:srgbClr val="FFFF00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Совета по сестринскому делу 2011, 2016 годы</a:t>
            </a:r>
          </a:p>
        </p:txBody>
      </p:sp>
      <p:pic>
        <p:nvPicPr>
          <p:cNvPr id="61" name="Picture 2" descr="E:\фото на слайдшоу\NY1A2430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4502" y="4293096"/>
            <a:ext cx="1186399" cy="1664146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2338" name="Picture 2" descr="D:\Мои документы2\комитет\60 лет Совету\статья в книгу\почетные члены Совета\Яндер В.П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30165" y="1784997"/>
            <a:ext cx="1200011" cy="15998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3" name="TextBox 22"/>
          <p:cNvSpPr txBox="1">
            <a:spLocks noChangeArrowheads="1"/>
          </p:cNvSpPr>
          <p:nvPr/>
        </p:nvSpPr>
        <p:spPr bwMode="auto">
          <a:xfrm>
            <a:off x="7019925" y="3533775"/>
            <a:ext cx="13795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Михайлова Г.А.</a:t>
            </a:r>
            <a:endParaRPr lang="ru-RU" sz="13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4" name="TextBox 22"/>
          <p:cNvSpPr txBox="1">
            <a:spLocks noChangeArrowheads="1"/>
          </p:cNvSpPr>
          <p:nvPr/>
        </p:nvSpPr>
        <p:spPr bwMode="auto">
          <a:xfrm>
            <a:off x="5148263" y="3451225"/>
            <a:ext cx="13287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Яндер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В.П.</a:t>
            </a:r>
            <a:endParaRPr lang="ru-RU" sz="13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42339" name="Picture 3" descr="D:\Мои документы2\комитет\60 лет Совету\статья в книгу\почетные члены Совета\Удальцова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5666" y="4293096"/>
            <a:ext cx="1242290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2340" name="Picture 4" descr="D:\Мои документы2\комитет\60 лет Совету\статья в книгу\13 Зорина Т.А., президент ОПСА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1007" y="4297071"/>
            <a:ext cx="1184026" cy="17160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2341" name="Picture 5" descr="D:\Мои документы2\комитет\60 лет Совету\статья в книгу\1 моя судьба моя профессия\ушакова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1" y="4293096"/>
            <a:ext cx="1224135" cy="17188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5" name="TextBox 22"/>
          <p:cNvSpPr txBox="1">
            <a:spLocks noChangeArrowheads="1"/>
          </p:cNvSpPr>
          <p:nvPr/>
        </p:nvSpPr>
        <p:spPr bwMode="auto">
          <a:xfrm>
            <a:off x="5233988" y="6048375"/>
            <a:ext cx="1157287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Зорина Т.А.</a:t>
            </a:r>
          </a:p>
        </p:txBody>
      </p:sp>
      <p:sp>
        <p:nvSpPr>
          <p:cNvPr id="66" name="TextBox 22"/>
          <p:cNvSpPr txBox="1">
            <a:spLocks noChangeArrowheads="1"/>
          </p:cNvSpPr>
          <p:nvPr/>
        </p:nvSpPr>
        <p:spPr bwMode="auto">
          <a:xfrm>
            <a:off x="7178675" y="6080125"/>
            <a:ext cx="12207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Ушакова Г.П.</a:t>
            </a:r>
          </a:p>
        </p:txBody>
      </p:sp>
      <p:sp>
        <p:nvSpPr>
          <p:cNvPr id="67" name="TextBox 22"/>
          <p:cNvSpPr txBox="1">
            <a:spLocks noChangeArrowheads="1"/>
          </p:cNvSpPr>
          <p:nvPr/>
        </p:nvSpPr>
        <p:spPr bwMode="auto">
          <a:xfrm>
            <a:off x="2957513" y="6011863"/>
            <a:ext cx="1654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Удальцова Л.Л.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Oval 4"/>
          <p:cNvSpPr>
            <a:spLocks noChangeArrowheads="1"/>
          </p:cNvSpPr>
          <p:nvPr/>
        </p:nvSpPr>
        <p:spPr bwMode="auto">
          <a:xfrm>
            <a:off x="34925" y="44450"/>
            <a:ext cx="1081088" cy="1008063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TextBox 7"/>
          <p:cNvSpPr txBox="1"/>
          <p:nvPr/>
        </p:nvSpPr>
        <p:spPr>
          <a:xfrm>
            <a:off x="90818" y="936645"/>
            <a:ext cx="9073579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Участвуем в спартакиадах</a:t>
            </a:r>
          </a:p>
        </p:txBody>
      </p:sp>
      <p:pic>
        <p:nvPicPr>
          <p:cNvPr id="93188" name="Picture 21" descr="F:\фото на слайдшоу\Черкашина\IMG_226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957388"/>
            <a:ext cx="3097212" cy="4138612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89" name="Picture 2" descr="F:\фото на слайдшоу\Черкашина\IMG_3527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51275" y="2133600"/>
            <a:ext cx="5184775" cy="3455988"/>
          </a:xfr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187450" y="4048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187450" y="836613"/>
            <a:ext cx="7921625" cy="0"/>
          </a:xfrm>
          <a:prstGeom prst="line">
            <a:avLst/>
          </a:prstGeom>
          <a:ln w="2222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76375" y="-57150"/>
            <a:ext cx="7343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областная клиническая больница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43608" y="436602"/>
            <a:ext cx="795655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0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Анестезиолого-операционно-реанимационная служба</a:t>
            </a: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88640"/>
            <a:ext cx="9036496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Все дороги ведут в ОКБ</a:t>
            </a:r>
          </a:p>
        </p:txBody>
      </p:sp>
      <p:pic>
        <p:nvPicPr>
          <p:cNvPr id="90116" name="Picture 4" descr="D:\Мои документы2\комитет\60 лет Совету\статья в книгу\7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0160" y="1196752"/>
            <a:ext cx="7571184" cy="5256584"/>
          </a:xfr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>
        <a:spAutoFit/>
      </a:bodyPr>
      <a:lstStyle>
        <a:defPPr algn="ctr">
          <a:defRPr sz="2400" b="1" i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5774</TotalTime>
  <Words>1507</Words>
  <Application>Microsoft Office PowerPoint</Application>
  <PresentationFormat>Экран (4:3)</PresentationFormat>
  <Paragraphs>455</Paragraphs>
  <Slides>91</Slides>
  <Notes>36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91</vt:i4>
      </vt:variant>
    </vt:vector>
  </HeadingPairs>
  <TitlesOfParts>
    <vt:vector size="93" baseType="lpstr">
      <vt:lpstr>Тема Office</vt:lpstr>
      <vt:lpstr>Acrobat 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пути к 100 летию сохраняем традиции</dc:title>
  <dc:creator>samsung</dc:creator>
  <cp:lastModifiedBy>Sveta</cp:lastModifiedBy>
  <cp:revision>360</cp:revision>
  <dcterms:modified xsi:type="dcterms:W3CDTF">2017-04-11T16:36:28Z</dcterms:modified>
</cp:coreProperties>
</file>