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8"/>
  </p:notesMasterIdLst>
  <p:handoutMasterIdLst>
    <p:handoutMasterId r:id="rId19"/>
  </p:handoutMasterIdLst>
  <p:sldIdLst>
    <p:sldId id="523" r:id="rId2"/>
    <p:sldId id="482" r:id="rId3"/>
    <p:sldId id="507" r:id="rId4"/>
    <p:sldId id="500" r:id="rId5"/>
    <p:sldId id="521" r:id="rId6"/>
    <p:sldId id="516" r:id="rId7"/>
    <p:sldId id="518" r:id="rId8"/>
    <p:sldId id="517" r:id="rId9"/>
    <p:sldId id="515" r:id="rId10"/>
    <p:sldId id="513" r:id="rId11"/>
    <p:sldId id="501" r:id="rId12"/>
    <p:sldId id="510" r:id="rId13"/>
    <p:sldId id="528" r:id="rId14"/>
    <p:sldId id="508" r:id="rId15"/>
    <p:sldId id="525" r:id="rId16"/>
    <p:sldId id="492" r:id="rId17"/>
  </p:sldIdLst>
  <p:sldSz cx="9144000" cy="6858000" type="screen4x3"/>
  <p:notesSz cx="7023100" cy="93091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i Dadu" initials="DAD" lastIdx="8" clrIdx="0"/>
  <p:cmAuthor id="1" name="Matuleviciute, Irma" initials="MI" lastIdx="5" clrIdx="1"/>
  <p:cmAuthor id="2" name="DADU, Andrei" initials="dadua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5EEF"/>
    <a:srgbClr val="3AC13C"/>
    <a:srgbClr val="3BC83C"/>
    <a:srgbClr val="5889BC"/>
    <a:srgbClr val="5C8FC5"/>
    <a:srgbClr val="6095CB"/>
    <a:srgbClr val="303196"/>
    <a:srgbClr val="993300"/>
    <a:srgbClr val="FFCC99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63" autoAdjust="0"/>
    <p:restoredTop sz="94303" autoAdjust="0"/>
  </p:normalViewPr>
  <p:slideViewPr>
    <p:cSldViewPr snapToGrid="0">
      <p:cViewPr>
        <p:scale>
          <a:sx n="80" d="100"/>
          <a:sy n="80" d="100"/>
        </p:scale>
        <p:origin x="-972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0"/>
    </p:cViewPr>
  </p:sorterViewPr>
  <p:notesViewPr>
    <p:cSldViewPr snapToGrid="0">
      <p:cViewPr>
        <p:scale>
          <a:sx n="100" d="100"/>
          <a:sy n="100" d="100"/>
        </p:scale>
        <p:origin x="-1566" y="1392"/>
      </p:cViewPr>
      <p:guideLst>
        <p:guide orient="horz" pos="2932"/>
        <p:guide pos="221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>
                <a:latin typeface="+mn-lt"/>
              </a:defRPr>
            </a:pPr>
            <a:r>
              <a:rPr lang="ru-RU" sz="1400" b="1" dirty="0" smtClean="0">
                <a:latin typeface="+mn-lt"/>
              </a:rPr>
              <a:t>Расчетное число всех случаев МЛУ-ТБ</a:t>
            </a:r>
            <a:r>
              <a:rPr lang="ru-RU" sz="1400" b="1" baseline="0" dirty="0" smtClean="0">
                <a:latin typeface="+mn-lt"/>
              </a:rPr>
              <a:t> на </a:t>
            </a:r>
            <a:r>
              <a:rPr lang="en-US" sz="1400" b="1" dirty="0" smtClean="0">
                <a:latin typeface="+mn-lt"/>
              </a:rPr>
              <a:t>100</a:t>
            </a:r>
            <a:r>
              <a:rPr lang="ru-RU" sz="1400" b="1" dirty="0" smtClean="0">
                <a:latin typeface="+mn-lt"/>
              </a:rPr>
              <a:t> 000</a:t>
            </a:r>
            <a:r>
              <a:rPr lang="en-US" sz="1400" b="1" dirty="0" smtClean="0">
                <a:latin typeface="+mn-lt"/>
              </a:rPr>
              <a:t> </a:t>
            </a:r>
            <a:r>
              <a:rPr lang="ru-RU" sz="1400" b="1" dirty="0" smtClean="0">
                <a:latin typeface="+mn-lt"/>
              </a:rPr>
              <a:t>населения</a:t>
            </a:r>
            <a:r>
              <a:rPr lang="en-US" sz="1400" b="1" dirty="0" smtClean="0">
                <a:latin typeface="+mn-lt"/>
              </a:rPr>
              <a:t>, </a:t>
            </a:r>
            <a:r>
              <a:rPr lang="ru-RU" sz="1400" b="1" dirty="0" smtClean="0">
                <a:latin typeface="+mn-lt"/>
              </a:rPr>
              <a:t>Европейский регион ВОЗ</a:t>
            </a:r>
            <a:endParaRPr lang="en-US" sz="1400" b="1" dirty="0">
              <a:latin typeface="+mn-lt"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8.4071309268159755E-2"/>
          <c:y val="0.18525340332458401"/>
          <c:w val="0.78732938075224046"/>
          <c:h val="0.661260900335144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'Estimated incidence'!$A$3</c:f>
              <c:strCache>
                <c:ptCount val="1"/>
                <c:pt idx="0">
                  <c:v>MDR incidence 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dLbl>
              <c:idx val="0"/>
              <c:layout>
                <c:manualLayout>
                  <c:x val="1.9811784923262914E-3"/>
                  <c:y val="0.11299437900628009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9811784923262914E-3"/>
                  <c:y val="0.11622278983503109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0.10653755734877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6.5330562569377E-3"/>
                  <c:y val="9.935544938526774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spPr>
              <a:ln w="28927">
                <a:solidFill>
                  <a:srgbClr val="00B050"/>
                </a:solidFill>
                <a:prstDash val="sysDot"/>
                <a:headEnd type="none" w="med" len="med"/>
                <a:tailEnd type="arrow" w="med" len="med"/>
              </a:ln>
            </c:spPr>
            <c:trendlineType val="linear"/>
            <c:dispRSqr val="0"/>
            <c:dispEq val="0"/>
          </c:trendline>
          <c:cat>
            <c:strRef>
              <c:f>'Estimated incidence'!$B$2:$G$2</c:f>
              <c:strCache>
                <c:ptCount val="6"/>
                <c:pt idx="0">
                  <c:v>Baseline 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strCache>
            </c:strRef>
          </c:cat>
          <c:val>
            <c:numRef>
              <c:f>'Estimated incidence'!$B$3:$G$3</c:f>
              <c:numCache>
                <c:formatCode>_(* #,##0.0_);_(* \(#,##0.0\);_(* "-"??_);_(@_)</c:formatCode>
                <c:ptCount val="6"/>
                <c:pt idx="0">
                  <c:v>9.1</c:v>
                </c:pt>
                <c:pt idx="1">
                  <c:v>8.7000000000000011</c:v>
                </c:pt>
                <c:pt idx="2">
                  <c:v>8.5</c:v>
                </c:pt>
                <c:pt idx="3">
                  <c:v>8.4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892480"/>
        <c:axId val="17894016"/>
      </c:barChart>
      <c:catAx>
        <c:axId val="17892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7894016"/>
        <c:crosses val="autoZero"/>
        <c:auto val="1"/>
        <c:lblAlgn val="ctr"/>
        <c:lblOffset val="100"/>
        <c:noMultiLvlLbl val="0"/>
      </c:catAx>
      <c:valAx>
        <c:axId val="17894016"/>
        <c:scaling>
          <c:orientation val="minMax"/>
          <c:min val="0"/>
        </c:scaling>
        <c:delete val="0"/>
        <c:axPos val="l"/>
        <c:numFmt formatCode="_(* #,##0.0_);_(* \(#,##0.0\);_(* &quot;-&quot;??_);_(@_)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7892480"/>
        <c:crosses val="autoZero"/>
        <c:crossBetween val="between"/>
        <c:majorUnit val="5"/>
      </c:valAx>
      <c:spPr>
        <a:noFill/>
        <a:ln w="23142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 b="0" i="0" u="none" strike="noStrike" baseline="0">
          <a:solidFill>
            <a:srgbClr val="000066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4157749512080266E-2"/>
          <c:y val="4.5973166397678476E-2"/>
          <c:w val="0.88233797698364569"/>
          <c:h val="0.886813094869522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'MDR pct'!$A$2</c:f>
              <c:strCache>
                <c:ptCount val="1"/>
                <c:pt idx="0">
                  <c:v>MDR among new cases</c:v>
                </c:pt>
              </c:strCache>
            </c:strRef>
          </c:tx>
          <c:spPr>
            <a:solidFill>
              <a:srgbClr val="2E5EEF"/>
            </a:solidFill>
          </c:spPr>
          <c:invertIfNegative val="0"/>
          <c:dLbls>
            <c:txPr>
              <a:bodyPr/>
              <a:lstStyle/>
              <a:p>
                <a:pPr>
                  <a:defRPr sz="1100">
                    <a:solidFill>
                      <a:srgbClr val="0070C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'MDR pct'!$B$1:$H$1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'MDR pct'!$B$2:$H$2</c:f>
              <c:numCache>
                <c:formatCode>0.0%</c:formatCode>
                <c:ptCount val="7"/>
                <c:pt idx="0">
                  <c:v>9.8000000000000059E-2</c:v>
                </c:pt>
                <c:pt idx="1">
                  <c:v>0.10400000000000002</c:v>
                </c:pt>
                <c:pt idx="2">
                  <c:v>0.11899999999999998</c:v>
                </c:pt>
                <c:pt idx="3">
                  <c:v>0.13200000000000001</c:v>
                </c:pt>
                <c:pt idx="4">
                  <c:v>0.13300000000000001</c:v>
                </c:pt>
                <c:pt idx="5">
                  <c:v>0.15000000000000008</c:v>
                </c:pt>
                <c:pt idx="6">
                  <c:v>0.16900000000000001</c:v>
                </c:pt>
              </c:numCache>
            </c:numRef>
          </c:val>
        </c:ser>
        <c:ser>
          <c:idx val="1"/>
          <c:order val="1"/>
          <c:tx>
            <c:strRef>
              <c:f>'MDR pct'!$A$3</c:f>
              <c:strCache>
                <c:ptCount val="1"/>
                <c:pt idx="0">
                  <c:v>MDR among reTx cases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200">
                    <a:solidFill>
                      <a:srgbClr val="FF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'MDR pct'!$B$1:$H$1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'MDR pct'!$B$3:$H$3</c:f>
              <c:numCache>
                <c:formatCode>0.0%</c:formatCode>
                <c:ptCount val="7"/>
                <c:pt idx="0">
                  <c:v>0.38300000000000017</c:v>
                </c:pt>
                <c:pt idx="1">
                  <c:v>0.33900000000000025</c:v>
                </c:pt>
                <c:pt idx="2">
                  <c:v>0.38500000000000018</c:v>
                </c:pt>
                <c:pt idx="3">
                  <c:v>0.48600000000000021</c:v>
                </c:pt>
                <c:pt idx="4">
                  <c:v>0.47700000000000015</c:v>
                </c:pt>
                <c:pt idx="5">
                  <c:v>0.47100000000000014</c:v>
                </c:pt>
                <c:pt idx="6">
                  <c:v>0.48000000000000015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218304"/>
        <c:axId val="31224192"/>
      </c:barChart>
      <c:catAx>
        <c:axId val="31218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1224192"/>
        <c:crosses val="autoZero"/>
        <c:auto val="1"/>
        <c:lblAlgn val="ctr"/>
        <c:lblOffset val="100"/>
        <c:noMultiLvlLbl val="0"/>
      </c:catAx>
      <c:valAx>
        <c:axId val="31224192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crossAx val="3121830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Зарегистрированные случаи МЛУ-ТБ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-2.4178254569521768E-17"/>
                  <c:y val="1.4489972368649498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28</a:t>
                    </a:r>
                    <a:r>
                      <a:rPr lang="en-US" baseline="0" smtClean="0"/>
                      <a:t> </a:t>
                    </a:r>
                    <a:r>
                      <a:rPr lang="en-US" smtClean="0"/>
                      <a:t>456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8356509139043659E-17"/>
                  <c:y val="1.1591977894919607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33</a:t>
                    </a:r>
                    <a:r>
                      <a:rPr lang="en-US" baseline="0" smtClean="0"/>
                      <a:t> </a:t>
                    </a:r>
                    <a:r>
                      <a:rPr lang="en-US" smtClean="0"/>
                      <a:t>957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9014240654538E-2"/>
                  <c:y val="1.448997236864949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34</a:t>
                    </a:r>
                    <a:r>
                      <a:rPr lang="en-US" baseline="0" dirty="0" smtClean="0"/>
                      <a:t> </a:t>
                    </a:r>
                    <a:r>
                      <a:rPr lang="en-US" dirty="0" smtClean="0"/>
                      <a:t>184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1101473620198402E-2"/>
                  <c:y val="5.79598894745982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36</a:t>
                    </a:r>
                    <a:r>
                      <a:rPr lang="en-US" baseline="0" dirty="0" smtClean="0"/>
                      <a:t> </a:t>
                    </a:r>
                    <a:r>
                      <a:rPr lang="en-US" dirty="0" smtClean="0"/>
                      <a:t>877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3188291206608206E-2"/>
                  <c:y val="1.1591977894919607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39</a:t>
                    </a:r>
                    <a:r>
                      <a:rPr lang="en-US" baseline="0" smtClean="0"/>
                      <a:t> </a:t>
                    </a:r>
                    <a:r>
                      <a:rPr lang="en-US" smtClean="0"/>
                      <a:t>924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solidFill>
                      <a:srgbClr val="000066"/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Sheet1!$A$2:$A$6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Sheet1!$B$2:$B$6</c:f>
              <c:numCache>
                <c:formatCode>#,##0</c:formatCode>
                <c:ptCount val="5"/>
                <c:pt idx="0">
                  <c:v>28456</c:v>
                </c:pt>
                <c:pt idx="1">
                  <c:v>33957</c:v>
                </c:pt>
                <c:pt idx="2">
                  <c:v>34184</c:v>
                </c:pt>
                <c:pt idx="3">
                  <c:v>36877</c:v>
                </c:pt>
                <c:pt idx="4">
                  <c:v>39924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Случаи МЛУ-ТБ, взятые на лечение</c:v>
                </c:pt>
              </c:strCache>
            </c:strRef>
          </c:tx>
          <c:spPr>
            <a:solidFill>
              <a:srgbClr val="2E5EEF"/>
            </a:solidFill>
          </c:spPr>
          <c:invertIfNegative val="0"/>
          <c:dLbls>
            <c:dLbl>
              <c:idx val="0"/>
              <c:layout>
                <c:manualLayout>
                  <c:x val="1.3188291206608206E-2"/>
                  <c:y val="8.6939834211897781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17</a:t>
                    </a:r>
                    <a:r>
                      <a:rPr lang="en-US" baseline="0" smtClean="0"/>
                      <a:t> </a:t>
                    </a:r>
                    <a:r>
                      <a:rPr lang="en-US" smtClean="0"/>
                      <a:t>169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188291206608206E-2"/>
                  <c:y val="5.79598894745982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27</a:t>
                    </a:r>
                    <a:r>
                      <a:rPr lang="en-US" baseline="0" smtClean="0"/>
                      <a:t> </a:t>
                    </a:r>
                    <a:r>
                      <a:rPr lang="en-US" smtClean="0"/>
                      <a:t>324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188291206608103E-2"/>
                  <c:y val="1.159197789491960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34</a:t>
                    </a:r>
                    <a:r>
                      <a:rPr lang="en-US" baseline="0" dirty="0" smtClean="0"/>
                      <a:t> </a:t>
                    </a:r>
                    <a:r>
                      <a:rPr lang="en-US" dirty="0" smtClean="0"/>
                      <a:t>210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9.671301827808717E-17"/>
                  <c:y val="1.1591977894919607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39</a:t>
                    </a:r>
                    <a:r>
                      <a:rPr lang="en-US" baseline="0" smtClean="0"/>
                      <a:t> </a:t>
                    </a:r>
                    <a:r>
                      <a:rPr lang="en-US" smtClean="0"/>
                      <a:t>865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9.671301827808717E-17"/>
                  <c:y val="1.4489972368649498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45</a:t>
                    </a:r>
                    <a:r>
                      <a:rPr lang="en-US" baseline="0" smtClean="0"/>
                      <a:t> </a:t>
                    </a:r>
                    <a:r>
                      <a:rPr lang="en-US" smtClean="0"/>
                      <a:t>079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solidFill>
                      <a:srgbClr val="000066"/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Sheet1!$A$2:$A$6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Sheet1!$C$2:$C$6</c:f>
              <c:numCache>
                <c:formatCode>#,##0</c:formatCode>
                <c:ptCount val="5"/>
                <c:pt idx="0">
                  <c:v>17169</c:v>
                </c:pt>
                <c:pt idx="1">
                  <c:v>27324</c:v>
                </c:pt>
                <c:pt idx="2">
                  <c:v>34210</c:v>
                </c:pt>
                <c:pt idx="3">
                  <c:v>39865</c:v>
                </c:pt>
                <c:pt idx="4">
                  <c:v>45079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37106432"/>
        <c:axId val="37107968"/>
      </c:barChart>
      <c:catAx>
        <c:axId val="37106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>
                <a:solidFill>
                  <a:srgbClr val="000066"/>
                </a:solidFill>
              </a:defRPr>
            </a:pPr>
            <a:endParaRPr lang="en-US"/>
          </a:p>
        </c:txPr>
        <c:crossAx val="37107968"/>
        <c:crosses val="autoZero"/>
        <c:auto val="1"/>
        <c:lblAlgn val="ctr"/>
        <c:lblOffset val="100"/>
        <c:noMultiLvlLbl val="0"/>
      </c:catAx>
      <c:valAx>
        <c:axId val="37107968"/>
        <c:scaling>
          <c:orientation val="minMax"/>
        </c:scaling>
        <c:delete val="0"/>
        <c:axPos val="l"/>
        <c:numFmt formatCode="#\ ##0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rgbClr val="000066"/>
                </a:solidFill>
              </a:defRPr>
            </a:pPr>
            <a:endParaRPr lang="en-US"/>
          </a:p>
        </c:txPr>
        <c:crossAx val="3710643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Новые лабораторно подтвержденные случаи ТБ 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ymbol val="none"/>
          </c:marker>
          <c:cat>
            <c:numRef>
              <c:f>Sheet1!$A$2:$A$12</c:f>
              <c:numCache>
                <c:formatCode>General</c:formatCode>
                <c:ptCount val="11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</c:numCache>
            </c:num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74.3</c:v>
                </c:pt>
                <c:pt idx="1">
                  <c:v>76</c:v>
                </c:pt>
                <c:pt idx="2">
                  <c:v>76.099999999999994</c:v>
                </c:pt>
                <c:pt idx="3">
                  <c:v>75.599999999999994</c:v>
                </c:pt>
                <c:pt idx="4">
                  <c:v>75.7</c:v>
                </c:pt>
                <c:pt idx="5">
                  <c:v>76</c:v>
                </c:pt>
                <c:pt idx="6">
                  <c:v>74.7</c:v>
                </c:pt>
                <c:pt idx="7">
                  <c:v>73.599999999999994</c:v>
                </c:pt>
                <c:pt idx="8">
                  <c:v>72.900000000000006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All TB cases (EU/EEA)</c:v>
                </c:pt>
              </c:strCache>
            </c:strRef>
          </c:tx>
          <c:marker>
            <c:symbol val="none"/>
          </c:marker>
          <c:cat>
            <c:numRef>
              <c:f>Sheet1!$A$2:$A$12</c:f>
              <c:numCache>
                <c:formatCode>General</c:formatCode>
                <c:ptCount val="11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</c:numCache>
            </c:numRef>
          </c:cat>
          <c:val>
            <c:numRef>
              <c:f>Sheet1!$C$2:$C$12</c:f>
            </c:numRef>
          </c:val>
          <c:smooth val="0"/>
        </c:ser>
        <c:ser>
          <c:idx val="2"/>
          <c:order val="2"/>
          <c:tx>
            <c:strRef>
              <c:f>Sheet1!$F$1</c:f>
              <c:strCache>
                <c:ptCount val="1"/>
                <c:pt idx="0">
                  <c:v>Новые случаи и рецидивы ТБ*</c:v>
                </c:pt>
              </c:strCache>
            </c:strRef>
          </c:tx>
          <c:spPr>
            <a:ln>
              <a:solidFill>
                <a:srgbClr val="800000"/>
              </a:solidFill>
            </a:ln>
          </c:spPr>
          <c:marker>
            <c:symbol val="none"/>
          </c:marker>
          <c:cat>
            <c:numRef>
              <c:f>Sheet1!$A$2:$A$12</c:f>
              <c:numCache>
                <c:formatCode>General</c:formatCode>
                <c:ptCount val="11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</c:numCache>
            </c:numRef>
          </c:cat>
          <c:val>
            <c:numRef>
              <c:f>Sheet1!$F$2:$F$12</c:f>
              <c:numCache>
                <c:formatCode>General</c:formatCode>
                <c:ptCount val="11"/>
                <c:pt idx="9">
                  <c:v>74.5</c:v>
                </c:pt>
                <c:pt idx="10">
                  <c:v>75.599999999999994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Sheet1!$D$1</c:f>
              <c:strCache>
                <c:ptCount val="1"/>
                <c:pt idx="0">
                  <c:v>Ранее леченные случаи ТБ (исключая рецидивы)</c:v>
                </c:pt>
              </c:strCache>
            </c:strRef>
          </c:tx>
          <c:marker>
            <c:symbol val="none"/>
          </c:marker>
          <c:cat>
            <c:numRef>
              <c:f>Sheet1!$A$2:$A$12</c:f>
              <c:numCache>
                <c:formatCode>General</c:formatCode>
                <c:ptCount val="11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</c:numCache>
            </c:numRef>
          </c:cat>
          <c:val>
            <c:numRef>
              <c:f>Sheet1!$D$2:$D$12</c:f>
              <c:numCache>
                <c:formatCode>General</c:formatCode>
                <c:ptCount val="11"/>
                <c:pt idx="0">
                  <c:v>51.1</c:v>
                </c:pt>
                <c:pt idx="1">
                  <c:v>54.4</c:v>
                </c:pt>
                <c:pt idx="2">
                  <c:v>49.2</c:v>
                </c:pt>
                <c:pt idx="3">
                  <c:v>47.9</c:v>
                </c:pt>
                <c:pt idx="4">
                  <c:v>50.2</c:v>
                </c:pt>
                <c:pt idx="5">
                  <c:v>46.8</c:v>
                </c:pt>
                <c:pt idx="6">
                  <c:v>46.7</c:v>
                </c:pt>
                <c:pt idx="7">
                  <c:v>48.4</c:v>
                </c:pt>
                <c:pt idx="8">
                  <c:v>45.6</c:v>
                </c:pt>
                <c:pt idx="9">
                  <c:v>56.3</c:v>
                </c:pt>
                <c:pt idx="10">
                  <c:v>57.1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Sheet1!$E$1</c:f>
              <c:strCache>
                <c:ptCount val="1"/>
                <c:pt idx="0">
                  <c:v>Лабораторно подтвержденные случаи МЛУ-ТБ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Sheet1!$A$2:$A$12</c:f>
              <c:numCache>
                <c:formatCode>General</c:formatCode>
                <c:ptCount val="11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</c:numCache>
            </c:numRef>
          </c:cat>
          <c:val>
            <c:numRef>
              <c:f>Sheet1!$E$2:$E$12</c:f>
              <c:numCache>
                <c:formatCode>General</c:formatCode>
                <c:ptCount val="11"/>
                <c:pt idx="3">
                  <c:v>56.2</c:v>
                </c:pt>
                <c:pt idx="4">
                  <c:v>57</c:v>
                </c:pt>
                <c:pt idx="5">
                  <c:v>55.1</c:v>
                </c:pt>
                <c:pt idx="6">
                  <c:v>48.3</c:v>
                </c:pt>
                <c:pt idx="7">
                  <c:v>48.9</c:v>
                </c:pt>
                <c:pt idx="8">
                  <c:v>46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723072"/>
        <c:axId val="30728960"/>
      </c:lineChart>
      <c:catAx>
        <c:axId val="30723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/>
            </a:pPr>
            <a:endParaRPr lang="en-US"/>
          </a:p>
        </c:txPr>
        <c:crossAx val="30728960"/>
        <c:crosses val="autoZero"/>
        <c:auto val="1"/>
        <c:lblAlgn val="ctr"/>
        <c:lblOffset val="100"/>
        <c:noMultiLvlLbl val="0"/>
      </c:catAx>
      <c:valAx>
        <c:axId val="307289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07230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3789582436756265"/>
          <c:y val="4.0519519953010827E-2"/>
          <c:w val="0.35963418920074125"/>
          <c:h val="0.9417854671796993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solidFill>
            <a:srgbClr val="000066"/>
          </a:solidFill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540">
                <a:solidFill>
                  <a:srgbClr val="CC0000"/>
                </a:solidFill>
              </a:defRPr>
            </a:pPr>
            <a:r>
              <a:rPr lang="ru-RU" sz="1540" dirty="0" smtClean="0">
                <a:solidFill>
                  <a:srgbClr val="CC0000"/>
                </a:solidFill>
              </a:rPr>
              <a:t>Повозрастное распределение впервые выявленных случаев и рецидивов ТБ в Европейском регионе ВОЗ</a:t>
            </a:r>
            <a:r>
              <a:rPr lang="en-US" sz="1540" baseline="0" dirty="0" smtClean="0">
                <a:solidFill>
                  <a:srgbClr val="CC0000"/>
                </a:solidFill>
              </a:rPr>
              <a:t>, 2013</a:t>
            </a:r>
            <a:r>
              <a:rPr lang="ru-RU" sz="1540" baseline="0" dirty="0" smtClean="0">
                <a:solidFill>
                  <a:srgbClr val="CC0000"/>
                </a:solidFill>
              </a:rPr>
              <a:t> г.</a:t>
            </a:r>
            <a:r>
              <a:rPr lang="en-US" sz="1540" baseline="0" dirty="0" smtClean="0">
                <a:solidFill>
                  <a:srgbClr val="CC0000"/>
                </a:solidFill>
              </a:rPr>
              <a:t> </a:t>
            </a:r>
            <a:endParaRPr lang="en-US" sz="1540" dirty="0">
              <a:solidFill>
                <a:srgbClr val="CC0000"/>
              </a:solidFill>
            </a:endParaRPr>
          </a:p>
        </c:rich>
      </c:tx>
      <c:layout>
        <c:manualLayout>
          <c:xMode val="edge"/>
          <c:yMode val="edge"/>
          <c:x val="0.14657279759797609"/>
          <c:y val="2.1678044275901299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Страны ЕС/ЕЭЗ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0–4</c:v>
                </c:pt>
                <c:pt idx="1">
                  <c:v>5–14</c:v>
                </c:pt>
                <c:pt idx="2">
                  <c:v>15–24</c:v>
                </c:pt>
                <c:pt idx="3">
                  <c:v>25–44</c:v>
                </c:pt>
                <c:pt idx="4">
                  <c:v>45–64</c:v>
                </c:pt>
                <c:pt idx="5">
                  <c:v>&gt; 64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3.9</c:v>
                </c:pt>
                <c:pt idx="1">
                  <c:v>2.9</c:v>
                </c:pt>
                <c:pt idx="2">
                  <c:v>11.5</c:v>
                </c:pt>
                <c:pt idx="3">
                  <c:v>15.1</c:v>
                </c:pt>
                <c:pt idx="4">
                  <c:v>13.4</c:v>
                </c:pt>
                <c:pt idx="5">
                  <c:v>12.5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Все страны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0–4</c:v>
                </c:pt>
                <c:pt idx="1">
                  <c:v>5–14</c:v>
                </c:pt>
                <c:pt idx="2">
                  <c:v>15–24</c:v>
                </c:pt>
                <c:pt idx="3">
                  <c:v>25–44</c:v>
                </c:pt>
                <c:pt idx="4">
                  <c:v>45–64</c:v>
                </c:pt>
                <c:pt idx="5">
                  <c:v>&gt; 64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6.3</c:v>
                </c:pt>
                <c:pt idx="1">
                  <c:v>7.7</c:v>
                </c:pt>
                <c:pt idx="2">
                  <c:v>29.8</c:v>
                </c:pt>
                <c:pt idx="3">
                  <c:v>46.9</c:v>
                </c:pt>
                <c:pt idx="4">
                  <c:v>33.9</c:v>
                </c:pt>
                <c:pt idx="5">
                  <c:v>20.9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18 стран высокого приориета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0–4</c:v>
                </c:pt>
                <c:pt idx="1">
                  <c:v>5–14</c:v>
                </c:pt>
                <c:pt idx="2">
                  <c:v>15–24</c:v>
                </c:pt>
                <c:pt idx="3">
                  <c:v>25–44</c:v>
                </c:pt>
                <c:pt idx="4">
                  <c:v>45–64</c:v>
                </c:pt>
                <c:pt idx="5">
                  <c:v>&gt; 64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9.7000000000000011</c:v>
                </c:pt>
                <c:pt idx="1">
                  <c:v>14</c:v>
                </c:pt>
                <c:pt idx="2">
                  <c:v>52.2</c:v>
                </c:pt>
                <c:pt idx="3">
                  <c:v>88.5</c:v>
                </c:pt>
                <c:pt idx="4">
                  <c:v>69.7</c:v>
                </c:pt>
                <c:pt idx="5">
                  <c:v>42.9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1787264"/>
        <c:axId val="31802112"/>
      </c:lineChart>
      <c:catAx>
        <c:axId val="317872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0">
                    <a:solidFill>
                      <a:srgbClr val="000066"/>
                    </a:solidFill>
                  </a:defRPr>
                </a:pPr>
                <a:r>
                  <a:rPr lang="ru-RU" sz="1200" b="0" dirty="0" smtClean="0">
                    <a:solidFill>
                      <a:srgbClr val="000066"/>
                    </a:solidFill>
                  </a:rPr>
                  <a:t>Лет</a:t>
                </a:r>
                <a:endParaRPr lang="en-US" sz="1200" b="0" dirty="0">
                  <a:solidFill>
                    <a:srgbClr val="000066"/>
                  </a:solidFill>
                </a:endParaRPr>
              </a:p>
            </c:rich>
          </c:tx>
          <c:layout/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sz="1200">
                <a:solidFill>
                  <a:srgbClr val="000066"/>
                </a:solidFill>
              </a:defRPr>
            </a:pPr>
            <a:endParaRPr lang="en-US"/>
          </a:p>
        </c:txPr>
        <c:crossAx val="31802112"/>
        <c:crosses val="autoZero"/>
        <c:auto val="1"/>
        <c:lblAlgn val="ctr"/>
        <c:lblOffset val="100"/>
        <c:noMultiLvlLbl val="0"/>
      </c:catAx>
      <c:valAx>
        <c:axId val="3180211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 b="0" i="0" u="none" strike="noStrike" kern="1200" baseline="0">
                    <a:solidFill>
                      <a:srgbClr val="000066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200" b="0" dirty="0" smtClean="0">
                    <a:solidFill>
                      <a:srgbClr val="000066"/>
                    </a:solidFill>
                    <a:effectLst/>
                  </a:rPr>
                  <a:t>Случаи на </a:t>
                </a:r>
                <a:r>
                  <a:rPr lang="en-US" sz="1200" b="0" dirty="0" smtClean="0">
                    <a:solidFill>
                      <a:srgbClr val="000066"/>
                    </a:solidFill>
                    <a:effectLst/>
                  </a:rPr>
                  <a:t>100 000 </a:t>
                </a:r>
                <a:r>
                  <a:rPr lang="ru-RU" sz="1200" b="0" dirty="0" smtClean="0">
                    <a:solidFill>
                      <a:srgbClr val="000066"/>
                    </a:solidFill>
                    <a:effectLst/>
                  </a:rPr>
                  <a:t>населения</a:t>
                </a:r>
                <a:endParaRPr lang="en-US" sz="1200" b="0" dirty="0" smtClean="0">
                  <a:solidFill>
                    <a:srgbClr val="000066"/>
                  </a:solidFill>
                  <a:effectLst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 b="0" i="0" u="none" strike="noStrike" kern="1200" baseline="0">
                    <a:solidFill>
                      <a:srgbClr val="000066"/>
                    </a:solidFill>
                    <a:latin typeface="+mn-lt"/>
                    <a:ea typeface="+mn-ea"/>
                    <a:cs typeface="+mn-cs"/>
                  </a:defRPr>
                </a:pPr>
                <a:endParaRPr lang="en-US" sz="1200" b="0" dirty="0">
                  <a:solidFill>
                    <a:srgbClr val="000066"/>
                  </a:solidFill>
                </a:endParaRPr>
              </a:p>
            </c:rich>
          </c:tx>
          <c:layout>
            <c:manualLayout>
              <c:xMode val="edge"/>
              <c:yMode val="edge"/>
              <c:x val="2.8675556705041003E-2"/>
              <c:y val="0.24764238891799895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>
                <a:solidFill>
                  <a:srgbClr val="000066"/>
                </a:solidFill>
              </a:defRPr>
            </a:pPr>
            <a:endParaRPr lang="en-US"/>
          </a:p>
        </c:txPr>
        <c:crossAx val="3178726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000"/>
          </a:pPr>
          <a:endParaRPr lang="en-US"/>
        </a:p>
      </c:txPr>
    </c:legend>
    <c:plotVisOnly val="1"/>
    <c:dispBlanksAs val="gap"/>
    <c:showDLblsOverMax val="0"/>
  </c:chart>
  <c:spPr>
    <a:ln>
      <a:beve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>
                <a:solidFill>
                  <a:srgbClr val="C00000"/>
                </a:solidFill>
              </a:defRPr>
            </a:pPr>
            <a:r>
              <a:rPr lang="ru-RU" sz="1400" dirty="0" smtClean="0">
                <a:solidFill>
                  <a:srgbClr val="C00000"/>
                </a:solidFill>
              </a:rPr>
              <a:t>Процент ВИЧ среди зарегистрированных случаев ТБ</a:t>
            </a:r>
            <a:r>
              <a:rPr lang="en-US" sz="1400" baseline="0" dirty="0" smtClean="0">
                <a:solidFill>
                  <a:srgbClr val="C00000"/>
                </a:solidFill>
              </a:rPr>
              <a:t>, </a:t>
            </a:r>
            <a:r>
              <a:rPr lang="ru-RU" sz="1400" baseline="0" dirty="0" smtClean="0">
                <a:solidFill>
                  <a:srgbClr val="C00000"/>
                </a:solidFill>
              </a:rPr>
              <a:t>Европейский регион ВОЗ</a:t>
            </a:r>
            <a:r>
              <a:rPr lang="en-US" sz="1400" baseline="0" dirty="0" smtClean="0">
                <a:solidFill>
                  <a:srgbClr val="C00000"/>
                </a:solidFill>
              </a:rPr>
              <a:t>, 2013</a:t>
            </a:r>
            <a:r>
              <a:rPr lang="ru-RU" sz="1400" baseline="0" dirty="0" smtClean="0">
                <a:solidFill>
                  <a:srgbClr val="C00000"/>
                </a:solidFill>
              </a:rPr>
              <a:t> г.</a:t>
            </a:r>
            <a:endParaRPr lang="en-US" sz="1400" dirty="0">
              <a:solidFill>
                <a:srgbClr val="C00000"/>
              </a:solidFill>
            </a:endParaRP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4.7563097898055656E-2"/>
          <c:y val="0.165630477564182"/>
          <c:w val="0.91066528497816901"/>
          <c:h val="0.5966711423221320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Процент ВИЧ среди зарегистрированных случаев ТБ</c:v>
                </c:pt>
              </c:strCache>
            </c:strRef>
          </c:tx>
          <c:spPr>
            <a:solidFill>
              <a:srgbClr val="FF5050"/>
            </a:solidFill>
          </c:spPr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Sheet1!$A$2:$A$9</c:f>
              <c:numCache>
                <c:formatCode>General</c:formatCod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2.8</c:v>
                </c:pt>
                <c:pt idx="1">
                  <c:v>2.8</c:v>
                </c:pt>
                <c:pt idx="2">
                  <c:v>3.4</c:v>
                </c:pt>
                <c:pt idx="3">
                  <c:v>4.8</c:v>
                </c:pt>
                <c:pt idx="4">
                  <c:v>6.4</c:v>
                </c:pt>
                <c:pt idx="5">
                  <c:v>5.4</c:v>
                </c:pt>
                <c:pt idx="6">
                  <c:v>6.1</c:v>
                </c:pt>
                <c:pt idx="7">
                  <c:v>7.8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929088"/>
        <c:axId val="31930624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Охват АРТ</c:v>
                </c:pt>
              </c:strCache>
            </c:strRef>
          </c:tx>
          <c:spPr>
            <a:ln w="41275"/>
          </c:spPr>
          <c:marker>
            <c:symbol val="square"/>
            <c:size val="7"/>
            <c:spPr>
              <a:ln>
                <a:solidFill>
                  <a:srgbClr val="000066"/>
                </a:solidFill>
              </a:ln>
            </c:spPr>
          </c:marker>
          <c:dLbls>
            <c:dLbl>
              <c:idx val="5"/>
              <c:layout>
                <c:manualLayout>
                  <c:x val="-7.8669492684260905E-2"/>
                  <c:y val="-5.568943343212563E-2"/>
                </c:manualLayout>
              </c:layout>
              <c:spPr/>
              <c:txPr>
                <a:bodyPr/>
                <a:lstStyle/>
                <a:p>
                  <a:pPr>
                    <a:defRPr sz="1200" b="1"/>
                  </a:pPr>
                  <a:endParaRPr lang="en-US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6.6570946715893975E-2"/>
                  <c:y val="-5.0084347701826702E-2"/>
                </c:manualLayout>
              </c:layout>
              <c:spPr/>
              <c:txPr>
                <a:bodyPr/>
                <a:lstStyle/>
                <a:p>
                  <a:pPr>
                    <a:defRPr sz="1200" b="1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3.8400506453534121E-2"/>
                  <c:y val="-3.2407743562631819E-2"/>
                </c:manualLayout>
              </c:layout>
              <c:spPr/>
              <c:txPr>
                <a:bodyPr/>
                <a:lstStyle/>
                <a:p>
                  <a:pPr>
                    <a:defRPr sz="1200" b="1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Sheet1!$A$2:$A$9</c:f>
              <c:numCache>
                <c:formatCode>General</c:formatCod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Sheet1!$C$2:$C$9</c:f>
              <c:numCache>
                <c:formatCode>General</c:formatCode>
                <c:ptCount val="8"/>
                <c:pt idx="5">
                  <c:v>44.2</c:v>
                </c:pt>
                <c:pt idx="6">
                  <c:v>62.3</c:v>
                </c:pt>
                <c:pt idx="7">
                  <c:v>53.8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1942528"/>
        <c:axId val="31940992"/>
      </c:lineChart>
      <c:catAx>
        <c:axId val="31929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 sz="1100">
                <a:solidFill>
                  <a:srgbClr val="000066"/>
                </a:solidFill>
              </a:defRPr>
            </a:pPr>
            <a:endParaRPr lang="en-US"/>
          </a:p>
        </c:txPr>
        <c:crossAx val="31930624"/>
        <c:crosses val="autoZero"/>
        <c:auto val="1"/>
        <c:lblAlgn val="ctr"/>
        <c:lblOffset val="100"/>
        <c:noMultiLvlLbl val="0"/>
      </c:catAx>
      <c:valAx>
        <c:axId val="31930624"/>
        <c:scaling>
          <c:orientation val="minMax"/>
        </c:scaling>
        <c:delete val="0"/>
        <c:axPos val="l"/>
        <c:title>
          <c:tx>
            <c:rich>
              <a:bodyPr rot="0" vert="wordArtVert"/>
              <a:lstStyle/>
              <a:p>
                <a:pPr>
                  <a:defRPr lang="en-US" sz="1200"/>
                </a:pPr>
                <a:r>
                  <a:rPr lang="en-US" sz="1200" dirty="0" smtClean="0"/>
                  <a:t>%</a:t>
                </a:r>
                <a:endParaRPr lang="en-US" sz="1200" dirty="0"/>
              </a:p>
            </c:rich>
          </c:tx>
          <c:layout>
            <c:manualLayout>
              <c:xMode val="edge"/>
              <c:yMode val="edge"/>
              <c:x val="2.1561759426241511E-2"/>
              <c:y val="8.9655137216930206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FF0000"/>
            </a:solidFill>
          </a:ln>
        </c:spPr>
        <c:txPr>
          <a:bodyPr/>
          <a:lstStyle/>
          <a:p>
            <a:pPr>
              <a:defRPr lang="en-US" sz="1100">
                <a:solidFill>
                  <a:srgbClr val="000066"/>
                </a:solidFill>
              </a:defRPr>
            </a:pPr>
            <a:endParaRPr lang="en-US"/>
          </a:p>
        </c:txPr>
        <c:crossAx val="31929088"/>
        <c:crosses val="autoZero"/>
        <c:crossBetween val="between"/>
      </c:valAx>
      <c:valAx>
        <c:axId val="31940992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ln>
            <a:solidFill>
              <a:srgbClr val="002060"/>
            </a:solidFill>
          </a:ln>
        </c:spPr>
        <c:txPr>
          <a:bodyPr/>
          <a:lstStyle/>
          <a:p>
            <a:pPr>
              <a:defRPr sz="1100">
                <a:solidFill>
                  <a:srgbClr val="000066"/>
                </a:solidFill>
              </a:defRPr>
            </a:pPr>
            <a:endParaRPr lang="en-US"/>
          </a:p>
        </c:txPr>
        <c:crossAx val="31942528"/>
        <c:crosses val="max"/>
        <c:crossBetween val="between"/>
      </c:valAx>
      <c:catAx>
        <c:axId val="319425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31940992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0"/>
          <c:y val="0.8302824558240367"/>
          <c:w val="1"/>
          <c:h val="8.5106486629059702E-2"/>
        </c:manualLayout>
      </c:layout>
      <c:overlay val="0"/>
      <c:txPr>
        <a:bodyPr/>
        <a:lstStyle/>
        <a:p>
          <a:pPr>
            <a:defRPr sz="1200">
              <a:solidFill>
                <a:srgbClr val="000066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133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4203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9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133" y="884203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52AA8AC-C4C9-4751-B809-9B092242EB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7647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133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6138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311" y="4421824"/>
            <a:ext cx="5618480" cy="418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4203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133" y="884203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8E4ECFC-207A-4244-8C69-69296D040E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9556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ea typeface="ＭＳ Ｐゴシック" pitchFamily="-84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A63B87-F732-43BA-881C-91290D266395}" type="slidenum">
              <a:rPr lang="en-GB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 2013, most (44%) of the newly detected TB cases in the </a:t>
            </a:r>
            <a:r>
              <a:rPr lang="en-GB" dirty="0" smtClean="0"/>
              <a:t>WHO European </a:t>
            </a:r>
            <a:r>
              <a:rPr lang="en-GB" dirty="0"/>
              <a:t>Region were in the </a:t>
            </a:r>
            <a:r>
              <a:rPr lang="en-GB" dirty="0" smtClean="0"/>
              <a:t>group aged 25–44 years. </a:t>
            </a:r>
            <a:endParaRPr lang="en-GB" dirty="0"/>
          </a:p>
          <a:p>
            <a:endParaRPr lang="en-GB" dirty="0"/>
          </a:p>
          <a:p>
            <a:r>
              <a:rPr lang="en-GB" dirty="0"/>
              <a:t>This </a:t>
            </a:r>
            <a:r>
              <a:rPr lang="en-GB" dirty="0" smtClean="0"/>
              <a:t>group was the </a:t>
            </a:r>
            <a:r>
              <a:rPr lang="en-GB" dirty="0"/>
              <a:t>most affected </a:t>
            </a:r>
            <a:r>
              <a:rPr lang="en-GB" dirty="0" smtClean="0"/>
              <a:t>in </a:t>
            </a:r>
            <a:r>
              <a:rPr lang="en-GB" dirty="0"/>
              <a:t>both EU/EEA and non-EU/EEA countries compared to other age groups, with age-specific notification rates of 15.1 and 86.5 new TB cases per 100 </a:t>
            </a:r>
            <a:r>
              <a:rPr lang="en-GB" dirty="0" smtClean="0"/>
              <a:t>000, </a:t>
            </a:r>
            <a:r>
              <a:rPr lang="en-GB" dirty="0"/>
              <a:t>respectively. </a:t>
            </a:r>
          </a:p>
          <a:p>
            <a:endParaRPr lang="en-GB" dirty="0"/>
          </a:p>
          <a:p>
            <a:r>
              <a:rPr lang="en-GB" dirty="0"/>
              <a:t>The proportion of notified childhood TB cases varies at </a:t>
            </a:r>
            <a:r>
              <a:rPr lang="en-GB" dirty="0" smtClean="0"/>
              <a:t>country </a:t>
            </a:r>
            <a:r>
              <a:rPr lang="en-GB" dirty="0"/>
              <a:t>level from 0.3% to 10.1% of all new cases. The difference in proportions of childhood TB cases </a:t>
            </a:r>
            <a:r>
              <a:rPr lang="en-GB" dirty="0" smtClean="0"/>
              <a:t>between </a:t>
            </a:r>
            <a:r>
              <a:rPr lang="en-GB" dirty="0"/>
              <a:t>countries may reflect differences in case-finding practice </a:t>
            </a:r>
            <a:r>
              <a:rPr lang="en-GB" dirty="0" smtClean="0"/>
              <a:t>(such as contact-tracing</a:t>
            </a:r>
            <a:r>
              <a:rPr lang="en-GB" dirty="0"/>
              <a:t>), population </a:t>
            </a:r>
            <a:r>
              <a:rPr lang="en-GB" dirty="0" smtClean="0"/>
              <a:t>age structure </a:t>
            </a:r>
            <a:r>
              <a:rPr lang="en-GB" dirty="0"/>
              <a:t>and under-/over-diagnosis or </a:t>
            </a:r>
            <a:r>
              <a:rPr lang="en-GB" dirty="0" smtClean="0"/>
              <a:t>reporting </a:t>
            </a:r>
            <a:r>
              <a:rPr lang="en-GB" dirty="0"/>
              <a:t>of childhood TB.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ECFC-207A-4244-8C69-69296D040E18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7648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In the reporting </a:t>
            </a:r>
            <a:r>
              <a:rPr lang="en-GB" dirty="0" smtClean="0"/>
              <a:t>countries, </a:t>
            </a:r>
            <a:r>
              <a:rPr lang="en-GB" dirty="0"/>
              <a:t>the total proportion of TB patients with known HIV results was 67.6%. Of </a:t>
            </a:r>
            <a:r>
              <a:rPr lang="en-GB" dirty="0" smtClean="0"/>
              <a:t>them, </a:t>
            </a:r>
            <a:r>
              <a:rPr lang="en-GB" dirty="0"/>
              <a:t>7.8 % were detected with HIV-positive status.</a:t>
            </a:r>
          </a:p>
          <a:p>
            <a:endParaRPr lang="en-GB" dirty="0"/>
          </a:p>
          <a:p>
            <a:r>
              <a:rPr lang="en-GB" dirty="0"/>
              <a:t>This is higher than the 6.1% with HIV-positive status recorded in 2012, indicating that HIV/TB co-infection continues to increase in the Region by an average of 18% annually, as it has done since 2004. 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In 2013, antiretroviral </a:t>
            </a:r>
            <a:r>
              <a:rPr lang="en-GB" dirty="0"/>
              <a:t>therapy (ART) enrolment among TB cases with HIV-positive status significantly decreased </a:t>
            </a:r>
            <a:r>
              <a:rPr lang="en-GB" dirty="0" smtClean="0"/>
              <a:t>compared </a:t>
            </a:r>
            <a:r>
              <a:rPr lang="en-GB" dirty="0"/>
              <a:t>with 2012 (</a:t>
            </a:r>
            <a:r>
              <a:rPr lang="en-GB" dirty="0" smtClean="0"/>
              <a:t>53.8% </a:t>
            </a:r>
            <a:r>
              <a:rPr lang="en-GB" dirty="0"/>
              <a:t>and 62.3</a:t>
            </a:r>
            <a:r>
              <a:rPr lang="en-GB" dirty="0" smtClean="0"/>
              <a:t>%, </a:t>
            </a:r>
            <a:r>
              <a:rPr lang="en-GB" dirty="0"/>
              <a:t>respectively).</a:t>
            </a:r>
          </a:p>
          <a:p>
            <a:endParaRPr lang="en-GB" dirty="0"/>
          </a:p>
          <a:p>
            <a:r>
              <a:rPr lang="en-GB" dirty="0" smtClean="0"/>
              <a:t>Of all </a:t>
            </a:r>
            <a:r>
              <a:rPr lang="en-GB" dirty="0"/>
              <a:t>the HIV-positive TB cases notified in reporting countries, </a:t>
            </a:r>
            <a:r>
              <a:rPr lang="en-GB" dirty="0" smtClean="0"/>
              <a:t>only 55.9</a:t>
            </a:r>
            <a:r>
              <a:rPr lang="en-GB" dirty="0"/>
              <a:t>% received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cotrimoxazol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 preventive therapy</a:t>
            </a:r>
            <a:r>
              <a:rPr lang="en-GB" dirty="0" smtClean="0"/>
              <a:t>. </a:t>
            </a:r>
            <a:r>
              <a:rPr lang="en-GB" dirty="0"/>
              <a:t>This is much lower than the results for 2012 (67%) and far below the WHO-recommended coverage of 100%.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ECFC-207A-4244-8C69-69296D040E18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Char char="•"/>
            </a:pPr>
            <a:r>
              <a:rPr lang="en-GB" dirty="0" smtClean="0"/>
              <a:t>Two determinants play an important role for TB in the Region: migration and imprisonment. Identification </a:t>
            </a:r>
            <a:r>
              <a:rPr lang="en-GB" dirty="0"/>
              <a:t>of the imprisonment status of people with TB is significantly better in countries in the eastern part of the Region.</a:t>
            </a:r>
          </a:p>
          <a:p>
            <a:endParaRPr lang="en-GB" dirty="0"/>
          </a:p>
          <a:p>
            <a:pPr eaLnBrk="1" hangingPunct="1">
              <a:buFontTx/>
              <a:buChar char="•"/>
            </a:pPr>
            <a:r>
              <a:rPr lang="en-GB" dirty="0" smtClean="0"/>
              <a:t>The map shows the TB notification rate among prisoners. In the eastern part of the Region and a few other countries, up to 2000 of every 100 000 prisoners (2%) have had TB. Some countries do not report TB cases among prisoners.</a:t>
            </a:r>
          </a:p>
          <a:p>
            <a:pPr eaLnBrk="1" hangingPunct="1">
              <a:buFontTx/>
              <a:buChar char="•"/>
            </a:pPr>
            <a:endParaRPr lang="en-GB" dirty="0" smtClean="0"/>
          </a:p>
          <a:p>
            <a:pPr eaLnBrk="1" hangingPunct="1">
              <a:buFontTx/>
              <a:buChar char="•"/>
            </a:pPr>
            <a:r>
              <a:rPr lang="en-GB" dirty="0"/>
              <a:t>Overall, 6.4% of the new and </a:t>
            </a:r>
            <a:r>
              <a:rPr lang="en-GB" dirty="0" smtClean="0"/>
              <a:t>relapsed </a:t>
            </a:r>
            <a:r>
              <a:rPr lang="en-GB" dirty="0"/>
              <a:t>TB cases reported in the Region were </a:t>
            </a:r>
            <a:r>
              <a:rPr lang="en-GB" dirty="0" smtClean="0"/>
              <a:t>in prisons</a:t>
            </a:r>
            <a:r>
              <a:rPr lang="en-GB" dirty="0"/>
              <a:t>. </a:t>
            </a:r>
            <a:endParaRPr lang="en-GB" dirty="0" smtClean="0"/>
          </a:p>
          <a:p>
            <a:pPr eaLnBrk="1" hangingPunct="1">
              <a:buFontTx/>
              <a:buChar char="•"/>
            </a:pPr>
            <a:endParaRPr lang="en-GB" dirty="0"/>
          </a:p>
          <a:p>
            <a:pPr eaLnBrk="1" hangingPunct="1">
              <a:buFontTx/>
              <a:buChar char="•"/>
            </a:pPr>
            <a:r>
              <a:rPr lang="en-GB" dirty="0"/>
              <a:t>In EU/EEA countries the proportion of TB cases in prisons represented only 1.6% of the country total; in non-EU countries the proportion was 7.4%. </a:t>
            </a:r>
            <a:endParaRPr lang="en-GB" dirty="0" smtClean="0"/>
          </a:p>
          <a:p>
            <a:pPr eaLnBrk="1" hangingPunct="1">
              <a:buFontTx/>
              <a:buChar char="•"/>
            </a:pPr>
            <a:endParaRPr lang="en-GB" dirty="0"/>
          </a:p>
          <a:p>
            <a:pPr eaLnBrk="1" hangingPunct="1">
              <a:buFontTx/>
              <a:buChar char="•"/>
            </a:pPr>
            <a:r>
              <a:rPr lang="en-GB" dirty="0"/>
              <a:t>In the non-EU/EEA countries, </a:t>
            </a:r>
            <a:r>
              <a:rPr lang="en-GB" dirty="0" smtClean="0"/>
              <a:t>the average </a:t>
            </a:r>
            <a:r>
              <a:rPr lang="en-GB" dirty="0"/>
              <a:t>notification rate in prisons was </a:t>
            </a:r>
            <a:r>
              <a:rPr lang="en-GB" dirty="0" smtClean="0"/>
              <a:t>1123 </a:t>
            </a:r>
            <a:r>
              <a:rPr lang="en-GB" dirty="0"/>
              <a:t>new TB cases per 100 000 </a:t>
            </a:r>
            <a:r>
              <a:rPr lang="en-GB" dirty="0" smtClean="0"/>
              <a:t>inmates, about </a:t>
            </a:r>
            <a:r>
              <a:rPr lang="en-GB" dirty="0"/>
              <a:t>seven times higher than in the EU/EEA </a:t>
            </a:r>
            <a:r>
              <a:rPr lang="en-GB" dirty="0" err="1" smtClean="0"/>
              <a:t>subregion</a:t>
            </a:r>
            <a:r>
              <a:rPr lang="en-GB" dirty="0" smtClean="0"/>
              <a:t> </a:t>
            </a:r>
            <a:r>
              <a:rPr lang="en-GB" dirty="0"/>
              <a:t>(165 per 100 000). </a:t>
            </a:r>
          </a:p>
          <a:p>
            <a:pPr eaLnBrk="1" hangingPunct="1">
              <a:buFontTx/>
              <a:buChar char="•"/>
            </a:pPr>
            <a:endParaRPr lang="en-GB" dirty="0"/>
          </a:p>
          <a:p>
            <a:pPr defTabSz="923727" eaLnBrk="1" hangingPunct="1">
              <a:buFontTx/>
              <a:buChar char="•"/>
              <a:defRPr/>
            </a:pPr>
            <a:r>
              <a:rPr lang="en-GB" dirty="0"/>
              <a:t>Poor control measures and/or a concentration of inmates </a:t>
            </a:r>
            <a:r>
              <a:rPr lang="en-GB" dirty="0" smtClean="0"/>
              <a:t>in the higher </a:t>
            </a:r>
            <a:r>
              <a:rPr lang="en-GB" dirty="0"/>
              <a:t>TB risk groups in the civilian population might contribute to higher TB transmission in prisons </a:t>
            </a:r>
            <a:r>
              <a:rPr lang="en-GB" dirty="0" smtClean="0"/>
              <a:t>and, as a result, a </a:t>
            </a:r>
            <a:r>
              <a:rPr lang="en-GB" dirty="0"/>
              <a:t>high relative risk of </a:t>
            </a:r>
            <a:r>
              <a:rPr lang="en-GB" dirty="0" smtClean="0"/>
              <a:t>a person falling ill with </a:t>
            </a:r>
            <a:r>
              <a:rPr lang="en-GB" dirty="0"/>
              <a:t>TB in prison.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GB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0CE975B-DD50-4DD4-9703-31FCD2765D65}" type="slidenum">
              <a:rPr lang="en-US" smtClean="0">
                <a:latin typeface="Arial" pitchFamily="34" charset="0"/>
                <a:cs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ECFC-207A-4244-8C69-69296D040E18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ECFC-207A-4244-8C69-69296D040E18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 smtClean="0"/>
              <a:t>Grounded in the Health2020 </a:t>
            </a:r>
            <a:r>
              <a:rPr lang="en-US" b="0" baseline="0" dirty="0" smtClean="0"/>
              <a:t> and End TB strategies.</a:t>
            </a:r>
            <a:endParaRPr lang="en-US" b="0" dirty="0" smtClean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b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ECFC-207A-4244-8C69-69296D040E18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531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ECFC-207A-4244-8C69-69296D040E18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Update</a:t>
            </a:r>
            <a:r>
              <a:rPr lang="en-GB" baseline="0" dirty="0" smtClean="0"/>
              <a:t> the intro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ECFC-207A-4244-8C69-69296D040E18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23727">
              <a:defRPr/>
            </a:pPr>
            <a:r>
              <a:rPr lang="en-GB" dirty="0"/>
              <a:t>Since </a:t>
            </a:r>
            <a:r>
              <a:rPr lang="en-GB" dirty="0" smtClean="0"/>
              <a:t>2001, TB </a:t>
            </a:r>
            <a:r>
              <a:rPr lang="en-GB" dirty="0"/>
              <a:t>incidence </a:t>
            </a:r>
            <a:r>
              <a:rPr lang="en-GB" dirty="0" smtClean="0"/>
              <a:t>has </a:t>
            </a:r>
            <a:r>
              <a:rPr lang="en-GB" dirty="0"/>
              <a:t>been falling at an average rate of 4.5% per year, </a:t>
            </a:r>
            <a:r>
              <a:rPr lang="en-GB" dirty="0" smtClean="0"/>
              <a:t>the </a:t>
            </a:r>
            <a:r>
              <a:rPr lang="en-GB" dirty="0"/>
              <a:t>fastest decline in the world. </a:t>
            </a:r>
            <a:r>
              <a:rPr lang="en-GB" dirty="0" smtClean="0"/>
              <a:t>Nevertheless</a:t>
            </a:r>
            <a:r>
              <a:rPr lang="en-GB" dirty="0"/>
              <a:t>, despite notable progress in the past </a:t>
            </a:r>
            <a:r>
              <a:rPr lang="en-GB" dirty="0" smtClean="0"/>
              <a:t>decade, TB </a:t>
            </a:r>
            <a:r>
              <a:rPr lang="en-GB" dirty="0"/>
              <a:t>is still a public health concern </a:t>
            </a:r>
            <a:r>
              <a:rPr lang="en-GB" dirty="0" smtClean="0"/>
              <a:t>in </a:t>
            </a:r>
            <a:r>
              <a:rPr lang="en-GB" dirty="0"/>
              <a:t>the WHO European Region.</a:t>
            </a:r>
          </a:p>
          <a:p>
            <a:pPr defTabSz="923727">
              <a:defRPr/>
            </a:pPr>
            <a:endParaRPr lang="en-US" dirty="0"/>
          </a:p>
          <a:p>
            <a:r>
              <a:rPr lang="en-GB" dirty="0"/>
              <a:t>In 2013, an estimated 360 000 new and </a:t>
            </a:r>
            <a:r>
              <a:rPr lang="en-GB" dirty="0" smtClean="0"/>
              <a:t>relapsed </a:t>
            </a:r>
            <a:r>
              <a:rPr lang="en-GB" dirty="0"/>
              <a:t>TB cases (range 340 000–370 000) occurred in the </a:t>
            </a:r>
            <a:r>
              <a:rPr lang="en-GB" dirty="0" smtClean="0"/>
              <a:t>Region</a:t>
            </a:r>
            <a:r>
              <a:rPr lang="en-GB" dirty="0"/>
              <a:t>, equivalent to an average incidence of 39 cases (38–41) per 100 000 population. </a:t>
            </a:r>
          </a:p>
          <a:p>
            <a:endParaRPr lang="en-GB" dirty="0"/>
          </a:p>
          <a:p>
            <a:r>
              <a:rPr lang="en-GB" dirty="0"/>
              <a:t>There were an estimated 460 000 prevalent TB cases (range 350 000–590 000), </a:t>
            </a:r>
            <a:r>
              <a:rPr lang="en-GB" dirty="0" smtClean="0"/>
              <a:t>equivalent </a:t>
            </a:r>
            <a:r>
              <a:rPr lang="en-GB" dirty="0"/>
              <a:t>to 51 (39–65) cases per 100 000 population.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ECFC-207A-4244-8C69-69296D040E18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>
              <a:solidFill>
                <a:srgbClr val="000066"/>
              </a:solidFill>
              <a:ea typeface="Adobe Gothic Std B" pitchFamily="34" charset="-128"/>
              <a:cs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smtClean="0">
                <a:solidFill>
                  <a:srgbClr val="CC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18 high-priority countries: </a:t>
            </a:r>
            <a:r>
              <a:rPr lang="en-US" sz="1200" b="0" kern="1200" dirty="0" smtClean="0">
                <a:solidFill>
                  <a:srgbClr val="002060"/>
                </a:solidFill>
                <a:latin typeface="Arial" pitchFamily="34" charset="0"/>
                <a:ea typeface="+mn-ea"/>
                <a:cs typeface="+mn-cs"/>
              </a:rPr>
              <a:t>Armenia, Azerbaijan, </a:t>
            </a:r>
            <a:r>
              <a:rPr lang="en-US" sz="1200" b="0" kern="1200" dirty="0" smtClean="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rPr>
              <a:t>Belarus, Bulgaria, Estonia, Georgia, Kazakhstan, Kyrgyzstan, Latvia, Lithuania, Republic of Moldova, Romania</a:t>
            </a:r>
            <a:r>
              <a:rPr lang="en-US" sz="1200" b="0" kern="1200" dirty="0" smtClean="0">
                <a:solidFill>
                  <a:srgbClr val="00B050"/>
                </a:solidFill>
                <a:latin typeface="Arial" pitchFamily="34" charset="0"/>
                <a:ea typeface="+mn-ea"/>
                <a:cs typeface="+mn-cs"/>
              </a:rPr>
              <a:t>, </a:t>
            </a:r>
            <a:r>
              <a:rPr lang="en-US" sz="1200" b="0" kern="1200" dirty="0" smtClean="0">
                <a:solidFill>
                  <a:srgbClr val="002060"/>
                </a:solidFill>
                <a:latin typeface="Arial" pitchFamily="34" charset="0"/>
                <a:ea typeface="+mn-ea"/>
                <a:cs typeface="+mn-cs"/>
              </a:rPr>
              <a:t>Russian Federation, Tajikistan, </a:t>
            </a:r>
            <a:r>
              <a:rPr lang="en-GB" sz="1200" b="0" kern="1200" dirty="0" smtClean="0">
                <a:solidFill>
                  <a:srgbClr val="002060"/>
                </a:solidFill>
                <a:latin typeface="Arial" pitchFamily="34" charset="0"/>
                <a:ea typeface="+mn-ea"/>
                <a:cs typeface="+mn-cs"/>
              </a:rPr>
              <a:t>Turkey, </a:t>
            </a:r>
            <a:r>
              <a:rPr lang="en-US" sz="1200" b="0" kern="1200" dirty="0" smtClean="0">
                <a:solidFill>
                  <a:srgbClr val="002060"/>
                </a:solidFill>
                <a:latin typeface="Arial" pitchFamily="34" charset="0"/>
                <a:ea typeface="+mn-ea"/>
                <a:cs typeface="+mn-cs"/>
              </a:rPr>
              <a:t>Turkmenistan, Ukraine, Uzbekistan.</a:t>
            </a:r>
            <a:endParaRPr lang="en-GB" sz="1200" b="0" kern="1200" dirty="0" smtClean="0">
              <a:solidFill>
                <a:srgbClr val="002060"/>
              </a:solidFill>
              <a:latin typeface="Arial" pitchFamily="34" charset="0"/>
              <a:ea typeface="+mn-ea"/>
              <a:cs typeface="+mn-cs"/>
            </a:endParaRP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ECFC-207A-4244-8C69-69296D040E18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By far the heaviest burden of </a:t>
            </a:r>
            <a:r>
              <a:rPr lang="en-GB" dirty="0"/>
              <a:t>TB </a:t>
            </a:r>
            <a:r>
              <a:rPr lang="en-GB" dirty="0" smtClean="0"/>
              <a:t>occurs </a:t>
            </a:r>
            <a:r>
              <a:rPr lang="en-GB" dirty="0"/>
              <a:t>in the 18 high-priority countries of the European Region:</a:t>
            </a:r>
          </a:p>
          <a:p>
            <a:endParaRPr lang="en-GB" dirty="0"/>
          </a:p>
          <a:p>
            <a:pPr marL="173199" indent="-173199">
              <a:buFont typeface="Arial" charset="0"/>
              <a:buChar char="•"/>
            </a:pPr>
            <a:r>
              <a:rPr lang="en-GB" dirty="0"/>
              <a:t>84% of TB </a:t>
            </a:r>
            <a:r>
              <a:rPr lang="en-GB" dirty="0" smtClean="0"/>
              <a:t>incidence</a:t>
            </a:r>
            <a:endParaRPr lang="en-GB" dirty="0"/>
          </a:p>
          <a:p>
            <a:pPr marL="173199" indent="-173199">
              <a:buFont typeface="Arial" charset="0"/>
              <a:buChar char="•"/>
            </a:pPr>
            <a:r>
              <a:rPr lang="en-GB" dirty="0"/>
              <a:t>85% of </a:t>
            </a:r>
            <a:r>
              <a:rPr lang="en-GB" dirty="0" smtClean="0"/>
              <a:t>prevalence</a:t>
            </a:r>
            <a:endParaRPr lang="en-GB" dirty="0"/>
          </a:p>
          <a:p>
            <a:pPr marL="173199" indent="-173199">
              <a:buFont typeface="Arial" charset="0"/>
              <a:buChar char="•"/>
            </a:pPr>
            <a:r>
              <a:rPr lang="en-GB" dirty="0"/>
              <a:t>91% of the mortality caused by </a:t>
            </a:r>
            <a:r>
              <a:rPr lang="en-GB" dirty="0" smtClean="0"/>
              <a:t>TB</a:t>
            </a:r>
            <a:endParaRPr lang="en-GB" dirty="0"/>
          </a:p>
          <a:p>
            <a:pPr marL="173199" marR="0" indent="-173199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dirty="0" smtClean="0"/>
              <a:t>99.5% of the MDR TB</a:t>
            </a:r>
          </a:p>
          <a:p>
            <a:pPr marL="173199" indent="-173199">
              <a:buFont typeface="Arial" charset="0"/>
              <a:buChar char="•"/>
            </a:pPr>
            <a:r>
              <a:rPr lang="en-GB" dirty="0" smtClean="0"/>
              <a:t>90</a:t>
            </a:r>
            <a:r>
              <a:rPr lang="en-GB" dirty="0"/>
              <a:t>% of TB/HIV </a:t>
            </a:r>
            <a:r>
              <a:rPr lang="en-GB" dirty="0" smtClean="0"/>
              <a:t>co-infections.</a:t>
            </a:r>
          </a:p>
          <a:p>
            <a:pPr marL="173199" indent="-173199">
              <a:buFont typeface="Arial" charset="0"/>
              <a:buChar char="•"/>
            </a:pPr>
            <a:endParaRPr lang="en-GB" dirty="0"/>
          </a:p>
          <a:p>
            <a:r>
              <a:rPr lang="en-GB" dirty="0"/>
              <a:t>Therefore, the main efforts to combat and prevent TB in the Region still need to be focused there.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ECFC-207A-4244-8C69-69296D040E18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0728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ECFC-207A-4244-8C69-69296D040E18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741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 2013:</a:t>
            </a:r>
          </a:p>
          <a:p>
            <a:endParaRPr lang="en-GB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the prevalence of MDR TB among 92 384 new pulmonary TB cases tested for first-line drug susceptibility in the Region was 16.9%, notably higher than data for 2012 (15%);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the prevalence was 4% or lower in all EU/EEA countries;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in the non-EU/EEA area, four countries had an MDR-TB prevalence ranging from 10–19% among new cases tested for first-line drug susceptibility;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the proportion of MDR-TB among 40 056 previously treated TB cases whose isolates were tested for first-line drug susceptibility was 48.0%, comparable to the rate measured in 2012 (47.1%);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171450" indent="-171450" defTabSz="923727">
              <a:buFont typeface="Arial" panose="020B0604020202020204" pitchFamily="34" charset="0"/>
              <a:buChar char="•"/>
            </a:pPr>
            <a:r>
              <a:rPr lang="en-GB" dirty="0" smtClean="0"/>
              <a:t>over the last five years the rate of MDR among those new pulmonary TB cases tested for drug resistance remained stable in the EU/EEA, amounting to 2.6% in 2013, while in the non-EU/EEA countries the rate increased from 13.9% in 2008 to 20.8% in 2013. </a:t>
            </a:r>
            <a:endParaRPr lang="en-US" dirty="0" smtClean="0"/>
          </a:p>
          <a:p>
            <a:pPr marL="586890" lvl="1" indent="-182802"/>
            <a:endParaRPr lang="en-GB" dirty="0" smtClean="0">
              <a:solidFill>
                <a:schemeClr val="accent6">
                  <a:lumMod val="75000"/>
                </a:schemeClr>
              </a:solidFill>
              <a:ea typeface="Adobe Gothic Std B" pitchFamily="34" charset="-128"/>
            </a:endParaRPr>
          </a:p>
          <a:p>
            <a:pPr defTabSz="923631">
              <a:defRPr/>
            </a:pPr>
            <a:endParaRPr lang="en-GB" dirty="0">
              <a:solidFill>
                <a:schemeClr val="accent6">
                  <a:lumMod val="75000"/>
                </a:schemeClr>
              </a:solidFill>
              <a:ea typeface="Adobe Gothic Std B" pitchFamily="34" charset="-12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ECFC-207A-4244-8C69-69296D040E18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6642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MDR-TB treatment enrolment has increased significantly, with coverage increasing from 60% before the Consolidated Action Plan to up to 117% after its endorsement.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Capacity of countries in detecting MDR-TB patients has increased substantially since the Consolidated Action Plan was endorsed. This indicator increased from about 28 000 MDR-TB patients in 2009 to almost 40 000 MDR-TB patients in 2013.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ECFC-207A-4244-8C69-69296D040E18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4578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27"/>
            <a:r>
              <a:rPr lang="en-GB" dirty="0" smtClean="0"/>
              <a:t>In the WHO </a:t>
            </a:r>
            <a:r>
              <a:rPr lang="en-GB" dirty="0"/>
              <a:t>European </a:t>
            </a:r>
            <a:r>
              <a:rPr lang="en-GB" dirty="0" smtClean="0"/>
              <a:t>Region, </a:t>
            </a:r>
            <a:r>
              <a:rPr lang="en-GB" dirty="0"/>
              <a:t>treatment success among new and </a:t>
            </a:r>
            <a:r>
              <a:rPr lang="en-GB" dirty="0" smtClean="0"/>
              <a:t>relapsed </a:t>
            </a:r>
            <a:r>
              <a:rPr lang="en-GB" dirty="0"/>
              <a:t>TB cases was 75.6</a:t>
            </a:r>
            <a:r>
              <a:rPr lang="en-GB" dirty="0" smtClean="0"/>
              <a:t>% in 2013. </a:t>
            </a:r>
            <a:r>
              <a:rPr lang="en-GB" dirty="0"/>
              <a:t>Among previously treated cases (excluding </a:t>
            </a:r>
            <a:r>
              <a:rPr lang="en-GB" dirty="0" smtClean="0"/>
              <a:t>relapsed</a:t>
            </a:r>
            <a:r>
              <a:rPr lang="en-GB" baseline="0" dirty="0" smtClean="0"/>
              <a:t> cases</a:t>
            </a:r>
            <a:r>
              <a:rPr lang="en-GB" dirty="0" smtClean="0"/>
              <a:t>) </a:t>
            </a:r>
            <a:r>
              <a:rPr lang="en-GB" dirty="0"/>
              <a:t>it was 57.1%. The treatment success rate in the </a:t>
            </a:r>
            <a:r>
              <a:rPr lang="en-GB" dirty="0" smtClean="0"/>
              <a:t>MDR-TB </a:t>
            </a:r>
            <a:r>
              <a:rPr lang="en-GB" dirty="0"/>
              <a:t>cohort was 46.0%, </a:t>
            </a:r>
            <a:r>
              <a:rPr lang="en-GB" dirty="0" smtClean="0"/>
              <a:t>lower </a:t>
            </a:r>
            <a:r>
              <a:rPr lang="en-GB" dirty="0"/>
              <a:t>than in 2012. </a:t>
            </a:r>
            <a:endParaRPr lang="en-US" dirty="0"/>
          </a:p>
          <a:p>
            <a:pPr defTabSz="923727"/>
            <a:endParaRPr lang="en-GB" dirty="0"/>
          </a:p>
          <a:p>
            <a:pPr defTabSz="923727"/>
            <a:r>
              <a:rPr lang="en-GB" dirty="0"/>
              <a:t>In EU/EEA countries, </a:t>
            </a:r>
            <a:r>
              <a:rPr lang="en-GB" dirty="0" smtClean="0"/>
              <a:t>74</a:t>
            </a:r>
            <a:r>
              <a:rPr lang="en-GB" dirty="0"/>
              <a:t>% of TB cases </a:t>
            </a:r>
            <a:r>
              <a:rPr lang="en-GB" dirty="0" smtClean="0"/>
              <a:t>notified </a:t>
            </a:r>
            <a:r>
              <a:rPr lang="en-GB" dirty="0"/>
              <a:t>in 2012, 38% of </a:t>
            </a:r>
            <a:r>
              <a:rPr lang="en-GB" dirty="0" smtClean="0"/>
              <a:t>MDR-TB </a:t>
            </a:r>
            <a:r>
              <a:rPr lang="en-GB" dirty="0"/>
              <a:t>cases </a:t>
            </a:r>
            <a:r>
              <a:rPr lang="en-GB" dirty="0" smtClean="0"/>
              <a:t>notified </a:t>
            </a:r>
            <a:r>
              <a:rPr lang="en-GB" dirty="0"/>
              <a:t>in 2011 and 26% of XDR-TB cases notified in 2010 had successfully completed their treatment.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ECFC-207A-4244-8C69-69296D040E18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710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6"/>
          <p:cNvSpPr>
            <a:spLocks noChangeArrowheads="1"/>
          </p:cNvSpPr>
          <p:nvPr/>
        </p:nvSpPr>
        <p:spPr bwMode="auto">
          <a:xfrm>
            <a:off x="0" y="5867400"/>
            <a:ext cx="9144000" cy="990600"/>
          </a:xfrm>
          <a:prstGeom prst="rect">
            <a:avLst/>
          </a:prstGeom>
          <a:solidFill>
            <a:srgbClr val="006A9C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>
                <a:solidFill>
                  <a:schemeClr val="lt1"/>
                </a:solidFill>
                <a:latin typeface="+mn-lt"/>
              </a:rPr>
              <a:t> </a:t>
            </a:r>
          </a:p>
        </p:txBody>
      </p:sp>
      <p:pic>
        <p:nvPicPr>
          <p:cNvPr id="5" name="Billede 7" descr="WHO-EURO-EN-W.eps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6003925"/>
            <a:ext cx="175577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6613"/>
            <a:ext cx="7772400" cy="1470025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420938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D42D1-6023-4E50-BC73-FDF69A229E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AC64-B6C1-421B-83DA-D44CE5BE15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C55D1-16A3-4EF4-B4E1-0CD44E0411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E08E5-7C9D-4EA9-A82F-0E7D85C44C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088" y="1412875"/>
            <a:ext cx="3852862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2350" y="1412875"/>
            <a:ext cx="3854450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4A0F1-99A1-47EA-A572-2187CCB506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15319-8453-4AC9-892D-216BC3D9B2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EB681-E4DB-41EE-A740-CEE75E2763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839B2-F29F-4FD4-B3A0-856C363F99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EFBD1-065E-4B9F-8A87-0E1849FEE1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4D254-8063-46DE-8B25-D81CAB52FC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89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1412875"/>
            <a:ext cx="7859712" cy="471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E8CF5737-3F14-4235-9EDE-D6808B4E2D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Rektangel 6"/>
          <p:cNvSpPr>
            <a:spLocks noChangeArrowheads="1"/>
          </p:cNvSpPr>
          <p:nvPr/>
        </p:nvSpPr>
        <p:spPr bwMode="auto">
          <a:xfrm>
            <a:off x="0" y="5867400"/>
            <a:ext cx="9144000" cy="990600"/>
          </a:xfrm>
          <a:prstGeom prst="rect">
            <a:avLst/>
          </a:prstGeom>
          <a:solidFill>
            <a:srgbClr val="006A9C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>
                <a:solidFill>
                  <a:schemeClr val="lt1"/>
                </a:solidFill>
                <a:latin typeface="+mn-lt"/>
              </a:rPr>
              <a:t> </a:t>
            </a:r>
          </a:p>
        </p:txBody>
      </p:sp>
      <p:pic>
        <p:nvPicPr>
          <p:cNvPr id="3080" name="Billede 7" descr="WHO-EURO-EN-W.eps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52400" y="6003925"/>
            <a:ext cx="175577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4572000" y="6066413"/>
            <a:ext cx="4495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GB" sz="1400" b="1" kern="1200" dirty="0" smtClean="0">
                <a:solidFill>
                  <a:srgbClr val="CCECFF"/>
                </a:solidFill>
                <a:latin typeface="Arial" pitchFamily="34" charset="0"/>
                <a:ea typeface="+mn-ea"/>
                <a:cs typeface="+mn-cs"/>
              </a:rPr>
              <a:t>World TB Day 2015</a:t>
            </a:r>
          </a:p>
        </p:txBody>
      </p:sp>
      <p:pic>
        <p:nvPicPr>
          <p:cNvPr id="3082" name="Picture 13" descr="EnglishWHOLogoIlu.png"/>
          <p:cNvPicPr>
            <a:picLocks noChangeAspect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127000" y="112713"/>
            <a:ext cx="65246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1500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1500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1500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1500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1500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1500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1500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1500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1500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2060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032448" cy="2690398"/>
          </a:xfrm>
          <a:prstGeom prst="rect">
            <a:avLst/>
          </a:prstGeom>
        </p:spPr>
      </p:pic>
      <p:pic>
        <p:nvPicPr>
          <p:cNvPr id="3" name="Picture 2" descr="IMG_2744.jpe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690398"/>
            <a:ext cx="4602117" cy="3070476"/>
          </a:xfrm>
          <a:prstGeom prst="rect">
            <a:avLst/>
          </a:prstGeom>
        </p:spPr>
      </p:pic>
      <p:pic>
        <p:nvPicPr>
          <p:cNvPr id="5" name="Picture 4" descr="IMG_2009.jpe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8885" y="0"/>
            <a:ext cx="2735116" cy="3789040"/>
          </a:xfrm>
          <a:prstGeom prst="rect">
            <a:avLst/>
          </a:prstGeom>
        </p:spPr>
      </p:pic>
      <p:pic>
        <p:nvPicPr>
          <p:cNvPr id="6" name="Picture 5" descr="IMG_3404.jpe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4382" y="3789789"/>
            <a:ext cx="4599849" cy="306896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3708003" y="750"/>
            <a:ext cx="2700882" cy="3789039"/>
          </a:xfrm>
          <a:prstGeom prst="rect">
            <a:avLst/>
          </a:prstGeom>
          <a:solidFill>
            <a:srgbClr val="0070C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8003" y="1226445"/>
            <a:ext cx="27008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Наращивание усилий для ликвидации ТБ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7743" y="221409"/>
            <a:ext cx="8901401" cy="1117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spcAft>
                <a:spcPct val="15000"/>
              </a:spcAft>
            </a:pPr>
            <a:r>
              <a:rPr lang="ru-RU" dirty="0" smtClean="0">
                <a:solidFill>
                  <a:srgbClr val="000066"/>
                </a:solidFill>
                <a:latin typeface="+mn-lt"/>
                <a:cs typeface="Arial" charset="0"/>
              </a:rPr>
              <a:t>Всемирный день </a:t>
            </a:r>
          </a:p>
          <a:p>
            <a:pPr lvl="0" eaLnBrk="0" hangingPunct="0">
              <a:spcBef>
                <a:spcPct val="20000"/>
              </a:spcBef>
              <a:spcAft>
                <a:spcPct val="15000"/>
              </a:spcAft>
            </a:pPr>
            <a:r>
              <a:rPr lang="ru-RU" dirty="0" smtClean="0">
                <a:solidFill>
                  <a:srgbClr val="000066"/>
                </a:solidFill>
                <a:latin typeface="+mn-lt"/>
                <a:cs typeface="Arial" charset="0"/>
              </a:rPr>
              <a:t>борьбы с ТБ</a:t>
            </a:r>
          </a:p>
          <a:p>
            <a:pPr lvl="0" eaLnBrk="0" hangingPunct="0">
              <a:spcBef>
                <a:spcPct val="20000"/>
              </a:spcBef>
              <a:spcAft>
                <a:spcPct val="15000"/>
              </a:spcAft>
            </a:pPr>
            <a:r>
              <a:rPr lang="ru-RU" dirty="0" smtClean="0">
                <a:solidFill>
                  <a:srgbClr val="000066"/>
                </a:solidFill>
                <a:latin typeface="+mn-lt"/>
                <a:cs typeface="Arial" charset="0"/>
              </a:rPr>
              <a:t>24 марта 2015 г.</a:t>
            </a:r>
            <a:endParaRPr lang="en-GB" dirty="0" smtClean="0">
              <a:solidFill>
                <a:srgbClr val="000066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47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661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лица трудоспособного возраста приходится основное бремя ТБ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14569" y="1377249"/>
            <a:ext cx="3624918" cy="4713288"/>
          </a:xfrm>
        </p:spPr>
        <p:txBody>
          <a:bodyPr/>
          <a:lstStyle/>
          <a:p>
            <a:pPr marL="0" indent="0">
              <a:buNone/>
            </a:pPr>
            <a:r>
              <a:rPr lang="ru-RU" sz="2100" dirty="0" smtClean="0">
                <a:solidFill>
                  <a:srgbClr val="000066"/>
                </a:solidFill>
              </a:rPr>
              <a:t>Среди </a:t>
            </a:r>
            <a:r>
              <a:rPr lang="ru-RU" sz="2100" dirty="0">
                <a:solidFill>
                  <a:srgbClr val="000066"/>
                </a:solidFill>
              </a:rPr>
              <a:t>зарегистрированных впервые выявленных</a:t>
            </a:r>
            <a:r>
              <a:rPr lang="en-US" sz="2100" dirty="0">
                <a:solidFill>
                  <a:srgbClr val="000066"/>
                </a:solidFill>
              </a:rPr>
              <a:t> </a:t>
            </a:r>
            <a:r>
              <a:rPr lang="ru-RU" sz="2100" dirty="0">
                <a:solidFill>
                  <a:srgbClr val="000066"/>
                </a:solidFill>
              </a:rPr>
              <a:t>больных </a:t>
            </a:r>
            <a:r>
              <a:rPr lang="ru-RU" sz="2100" dirty="0" smtClean="0">
                <a:solidFill>
                  <a:srgbClr val="000066"/>
                </a:solidFill>
              </a:rPr>
              <a:t>ТБ преобладают </a:t>
            </a:r>
            <a:r>
              <a:rPr lang="ru-RU" sz="2100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21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ица в возрасте </a:t>
            </a:r>
            <a:r>
              <a:rPr lang="en-US" sz="21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25–44</a:t>
            </a:r>
            <a:r>
              <a:rPr lang="en-US" sz="2100" dirty="0" smtClean="0">
                <a:solidFill>
                  <a:srgbClr val="000066"/>
                </a:solidFill>
              </a:rPr>
              <a:t> </a:t>
            </a:r>
            <a:r>
              <a:rPr lang="ru-RU" sz="2100" dirty="0" smtClean="0">
                <a:solidFill>
                  <a:srgbClr val="000066"/>
                </a:solidFill>
              </a:rPr>
              <a:t>лет</a:t>
            </a:r>
            <a:r>
              <a:rPr lang="en-US" sz="2100" dirty="0" smtClean="0">
                <a:solidFill>
                  <a:srgbClr val="000066"/>
                </a:solidFill>
              </a:rPr>
              <a:t> (44%), </a:t>
            </a:r>
            <a:r>
              <a:rPr lang="ru-RU" sz="2100" dirty="0" smtClean="0">
                <a:solidFill>
                  <a:srgbClr val="000066"/>
                </a:solidFill>
              </a:rPr>
              <a:t>что негативно сказывается</a:t>
            </a:r>
            <a:r>
              <a:rPr lang="en-US" sz="2100" dirty="0" smtClean="0">
                <a:solidFill>
                  <a:srgbClr val="000066"/>
                </a:solidFill>
              </a:rPr>
              <a:t>:</a:t>
            </a:r>
          </a:p>
          <a:p>
            <a:r>
              <a:rPr lang="ru-RU" sz="2100" dirty="0" smtClean="0">
                <a:solidFill>
                  <a:srgbClr val="000066"/>
                </a:solidFill>
              </a:rPr>
              <a:t>на экономическом благополучии семей;</a:t>
            </a:r>
            <a:endParaRPr lang="en-US" sz="2100" dirty="0" smtClean="0">
              <a:solidFill>
                <a:srgbClr val="000066"/>
              </a:solidFill>
            </a:endParaRPr>
          </a:p>
          <a:p>
            <a:r>
              <a:rPr lang="ru-RU" sz="2100" dirty="0">
                <a:solidFill>
                  <a:srgbClr val="000066"/>
                </a:solidFill>
              </a:rPr>
              <a:t>н</a:t>
            </a:r>
            <a:r>
              <a:rPr lang="ru-RU" sz="2100" dirty="0" smtClean="0">
                <a:solidFill>
                  <a:srgbClr val="000066"/>
                </a:solidFill>
              </a:rPr>
              <a:t>а состоянии национальных экономик из-за прямой потери производительности.</a:t>
            </a:r>
            <a:r>
              <a:rPr lang="en-US" sz="2100" dirty="0" smtClean="0">
                <a:solidFill>
                  <a:srgbClr val="000066"/>
                </a:solidFill>
              </a:rPr>
              <a:t> 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75372004"/>
              </p:ext>
            </p:extLst>
          </p:nvPr>
        </p:nvGraphicFramePr>
        <p:xfrm>
          <a:off x="4009238" y="1251002"/>
          <a:ext cx="4871745" cy="4170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773881" y="5379520"/>
            <a:ext cx="437011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i="1" dirty="0"/>
              <a:t>И</a:t>
            </a:r>
            <a:r>
              <a:rPr lang="ru-RU" sz="900" i="1" dirty="0" smtClean="0"/>
              <a:t>сточник</a:t>
            </a:r>
            <a:r>
              <a:rPr lang="en-GB" sz="900" dirty="0" smtClean="0"/>
              <a:t>: </a:t>
            </a:r>
            <a:r>
              <a:rPr lang="en-GB" sz="900" dirty="0"/>
              <a:t>European Centre for Disease Prevention and Control/WHO Regional Office for Europe. Tuberculosis surveillance and monitoring in Europe </a:t>
            </a:r>
            <a:r>
              <a:rPr lang="en-GB" sz="900" dirty="0" smtClean="0"/>
              <a:t>2015.</a:t>
            </a:r>
            <a:endParaRPr lang="en-US" sz="900" dirty="0"/>
          </a:p>
          <a:p>
            <a:pPr algn="l"/>
            <a:r>
              <a:rPr lang="en-GB" sz="900" dirty="0"/>
              <a:t>Stockholm: European Centre for Disease Prevention and Control; </a:t>
            </a:r>
            <a:r>
              <a:rPr lang="en-GB" sz="900" dirty="0" smtClean="0"/>
              <a:t>2015.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21049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1256" y="190005"/>
            <a:ext cx="8882744" cy="1092530"/>
          </a:xfrm>
          <a:noFill/>
        </p:spPr>
        <p:txBody>
          <a:bodyPr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Меньшему числу больных ТБ, живущих с ВИЧ, предлагается антиретровирусная терапия</a:t>
            </a:r>
            <a:endParaRPr lang="en-GB" sz="3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n-ea"/>
              <a:cs typeface="Arial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5894" y="1508304"/>
            <a:ext cx="3559208" cy="4179959"/>
          </a:xfrm>
        </p:spPr>
        <p:txBody>
          <a:bodyPr/>
          <a:lstStyle/>
          <a:p>
            <a:pPr marL="177800" indent="-177800"/>
            <a:r>
              <a:rPr lang="ru-RU" sz="2100" kern="1200" dirty="0" smtClean="0">
                <a:solidFill>
                  <a:srgbClr val="000066"/>
                </a:solidFill>
                <a:cs typeface="Arial" charset="0"/>
              </a:rPr>
              <a:t>Больше случаев ТБ с сочетанной ВИЧ-инфекцией выявлено в Регионе </a:t>
            </a:r>
            <a:r>
              <a:rPr lang="en-GB" sz="2100" kern="1200" dirty="0" smtClean="0">
                <a:solidFill>
                  <a:srgbClr val="000066"/>
                </a:solidFill>
                <a:cs typeface="Arial" charset="0"/>
              </a:rPr>
              <a:t>– </a:t>
            </a:r>
            <a:r>
              <a:rPr lang="ru-RU" sz="2100" kern="1200" dirty="0" smtClean="0">
                <a:solidFill>
                  <a:srgbClr val="000066"/>
                </a:solidFill>
                <a:cs typeface="Arial" charset="0"/>
              </a:rPr>
              <a:t>около</a:t>
            </a:r>
            <a:r>
              <a:rPr lang="en-GB" sz="2100" kern="1200" dirty="0" smtClean="0">
                <a:solidFill>
                  <a:srgbClr val="000066"/>
                </a:solidFill>
                <a:cs typeface="Arial" charset="0"/>
              </a:rPr>
              <a:t> </a:t>
            </a:r>
            <a:br>
              <a:rPr lang="en-GB" sz="2100" kern="1200" dirty="0" smtClean="0">
                <a:solidFill>
                  <a:srgbClr val="000066"/>
                </a:solidFill>
                <a:cs typeface="Arial" charset="0"/>
              </a:rPr>
            </a:br>
            <a:r>
              <a:rPr lang="en-GB" sz="2100" dirty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rial" charset="0"/>
              </a:rPr>
              <a:t>1</a:t>
            </a:r>
            <a:r>
              <a:rPr lang="en-GB" sz="21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rial" charset="0"/>
              </a:rPr>
              <a:t>7 096 </a:t>
            </a:r>
            <a:r>
              <a:rPr lang="ru-RU" sz="21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rial" charset="0"/>
              </a:rPr>
              <a:t>или</a:t>
            </a:r>
            <a:r>
              <a:rPr lang="en-GB" sz="21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rial" charset="0"/>
              </a:rPr>
              <a:t> </a:t>
            </a:r>
            <a:r>
              <a:rPr lang="en-GB" sz="2100" dirty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rial" charset="0"/>
              </a:rPr>
              <a:t>81.4</a:t>
            </a:r>
            <a:r>
              <a:rPr lang="en-GB" sz="21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rial" charset="0"/>
              </a:rPr>
              <a:t>%</a:t>
            </a:r>
            <a:r>
              <a:rPr lang="en-GB" sz="2100" kern="1200" dirty="0" smtClean="0">
                <a:solidFill>
                  <a:srgbClr val="000066"/>
                </a:solidFill>
                <a:cs typeface="Arial" charset="0"/>
              </a:rPr>
              <a:t> </a:t>
            </a:r>
            <a:r>
              <a:rPr lang="ru-RU" sz="2100" kern="1200" dirty="0" smtClean="0">
                <a:solidFill>
                  <a:srgbClr val="000066"/>
                </a:solidFill>
                <a:cs typeface="Arial" charset="0"/>
              </a:rPr>
              <a:t>от общего расчетного их числа.</a:t>
            </a:r>
            <a:endParaRPr lang="en-GB" sz="2100" kern="1200" dirty="0" smtClean="0">
              <a:solidFill>
                <a:srgbClr val="000066"/>
              </a:solidFill>
              <a:cs typeface="Arial" charset="0"/>
            </a:endParaRPr>
          </a:p>
          <a:p>
            <a:pPr marL="177800" indent="-177800"/>
            <a:r>
              <a:rPr lang="ru-RU" sz="2100" kern="1200" dirty="0">
                <a:solidFill>
                  <a:srgbClr val="000066"/>
                </a:solidFill>
                <a:cs typeface="Arial" charset="0"/>
              </a:rPr>
              <a:t>Ощутимое сокращение охвата антиретровирусной терапией (АРТ</a:t>
            </a:r>
            <a:r>
              <a:rPr lang="ru-RU" sz="2100" kern="1200" dirty="0" smtClean="0">
                <a:solidFill>
                  <a:srgbClr val="000066"/>
                </a:solidFill>
                <a:cs typeface="Arial" charset="0"/>
              </a:rPr>
              <a:t>) с </a:t>
            </a:r>
            <a:r>
              <a:rPr lang="en-GB" sz="21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rial" charset="0"/>
              </a:rPr>
              <a:t>62</a:t>
            </a:r>
            <a:r>
              <a:rPr lang="ru-RU" sz="21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rial" charset="0"/>
              </a:rPr>
              <a:t>,</a:t>
            </a:r>
            <a:r>
              <a:rPr lang="en-GB" sz="21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rial" charset="0"/>
              </a:rPr>
              <a:t>3</a:t>
            </a:r>
            <a:r>
              <a:rPr lang="en-GB" sz="2100" dirty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rial" charset="0"/>
              </a:rPr>
              <a:t>%</a:t>
            </a:r>
            <a:r>
              <a:rPr lang="en-GB" sz="2100" kern="1200" dirty="0" smtClean="0">
                <a:solidFill>
                  <a:srgbClr val="000066"/>
                </a:solidFill>
                <a:cs typeface="Arial" charset="0"/>
              </a:rPr>
              <a:t> </a:t>
            </a:r>
            <a:r>
              <a:rPr lang="ru-RU" sz="2100" kern="1200" dirty="0" smtClean="0">
                <a:solidFill>
                  <a:srgbClr val="000066"/>
                </a:solidFill>
                <a:cs typeface="Arial" charset="0"/>
              </a:rPr>
              <a:t>в</a:t>
            </a:r>
            <a:r>
              <a:rPr lang="en-GB" sz="2100" kern="1200" dirty="0" smtClean="0">
                <a:solidFill>
                  <a:srgbClr val="000066"/>
                </a:solidFill>
                <a:cs typeface="Arial" charset="0"/>
              </a:rPr>
              <a:t> 2012</a:t>
            </a:r>
            <a:r>
              <a:rPr lang="ru-RU" sz="2100" kern="1200" dirty="0" smtClean="0">
                <a:solidFill>
                  <a:srgbClr val="000066"/>
                </a:solidFill>
                <a:cs typeface="Arial" charset="0"/>
              </a:rPr>
              <a:t> г. до</a:t>
            </a:r>
            <a:r>
              <a:rPr lang="en-GB" sz="2100" kern="1200" dirty="0" smtClean="0">
                <a:solidFill>
                  <a:srgbClr val="000066"/>
                </a:solidFill>
                <a:cs typeface="Arial" charset="0"/>
              </a:rPr>
              <a:t> </a:t>
            </a:r>
            <a:r>
              <a:rPr lang="en-GB" sz="21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rial" charset="0"/>
              </a:rPr>
              <a:t>53</a:t>
            </a:r>
            <a:r>
              <a:rPr lang="ru-RU" sz="21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rial" charset="0"/>
              </a:rPr>
              <a:t>,</a:t>
            </a:r>
            <a:r>
              <a:rPr lang="en-GB" sz="21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rial" charset="0"/>
              </a:rPr>
              <a:t>8</a:t>
            </a:r>
            <a:r>
              <a:rPr lang="en-GB" sz="2100" dirty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rial" charset="0"/>
              </a:rPr>
              <a:t>%</a:t>
            </a:r>
            <a:r>
              <a:rPr lang="en-GB" sz="2100" kern="1200" dirty="0" smtClean="0">
                <a:solidFill>
                  <a:srgbClr val="000066"/>
                </a:solidFill>
                <a:cs typeface="Arial" charset="0"/>
              </a:rPr>
              <a:t> </a:t>
            </a:r>
            <a:r>
              <a:rPr lang="ru-RU" sz="2100" kern="1200" dirty="0" smtClean="0">
                <a:solidFill>
                  <a:srgbClr val="000066"/>
                </a:solidFill>
                <a:cs typeface="Arial" charset="0"/>
              </a:rPr>
              <a:t>в</a:t>
            </a:r>
            <a:r>
              <a:rPr lang="en-GB" sz="2100" kern="1200" dirty="0" smtClean="0">
                <a:solidFill>
                  <a:srgbClr val="000066"/>
                </a:solidFill>
                <a:cs typeface="Arial" charset="0"/>
              </a:rPr>
              <a:t> 2013</a:t>
            </a:r>
            <a:r>
              <a:rPr lang="ru-RU" sz="2100" kern="1200" dirty="0" smtClean="0">
                <a:solidFill>
                  <a:srgbClr val="000066"/>
                </a:solidFill>
                <a:cs typeface="Arial" charset="0"/>
              </a:rPr>
              <a:t> г.</a:t>
            </a:r>
            <a:endParaRPr lang="en-GB" sz="2100" dirty="0" smtClean="0"/>
          </a:p>
          <a:p>
            <a:endParaRPr lang="en-GB" sz="2200" dirty="0" smtClean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456276624"/>
              </p:ext>
            </p:extLst>
          </p:nvPr>
        </p:nvGraphicFramePr>
        <p:xfrm>
          <a:off x="4057218" y="1287075"/>
          <a:ext cx="4561919" cy="43107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152761" y="5343888"/>
            <a:ext cx="418011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800" i="1" dirty="0" smtClean="0"/>
              <a:t>Источник</a:t>
            </a:r>
            <a:r>
              <a:rPr lang="en-GB" sz="800" dirty="0" smtClean="0"/>
              <a:t>: </a:t>
            </a:r>
            <a:r>
              <a:rPr lang="en-GB" sz="800" dirty="0"/>
              <a:t>European Centre for Disease Prevention and Control/WHO Regional Office for Europe. Tuberculosis surveillance and monitoring in Europe </a:t>
            </a:r>
            <a:r>
              <a:rPr lang="en-GB" sz="800" dirty="0" smtClean="0"/>
              <a:t>2015.</a:t>
            </a:r>
            <a:endParaRPr lang="en-US" sz="800" dirty="0"/>
          </a:p>
          <a:p>
            <a:pPr algn="l"/>
            <a:r>
              <a:rPr lang="en-GB" sz="800" dirty="0"/>
              <a:t>Stockholm: European Centre for Disease Prevention and Control; </a:t>
            </a:r>
            <a:r>
              <a:rPr lang="en-GB" sz="800" dirty="0" smtClean="0"/>
              <a:t>2015</a:t>
            </a:r>
            <a:r>
              <a:rPr lang="en-GB" sz="900" dirty="0" smtClean="0"/>
              <a:t>.</a:t>
            </a:r>
            <a:endParaRPr lang="en-US" sz="900" dirty="0"/>
          </a:p>
        </p:txBody>
      </p:sp>
      <p:sp>
        <p:nvSpPr>
          <p:cNvPr id="2" name="TextBox 1"/>
          <p:cNvSpPr txBox="1"/>
          <p:nvPr/>
        </p:nvSpPr>
        <p:spPr>
          <a:xfrm>
            <a:off x="8172414" y="1662407"/>
            <a:ext cx="320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%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87886" y="1800905"/>
            <a:ext cx="553998" cy="306797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1200" dirty="0" smtClean="0">
                <a:solidFill>
                  <a:srgbClr val="000066"/>
                </a:solidFill>
              </a:rPr>
              <a:t>Процент ВИЧ среди зарегистрированных случаев ТБ</a:t>
            </a:r>
            <a:endParaRPr lang="en-US" sz="1200" dirty="0">
              <a:solidFill>
                <a:srgbClr val="00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19137" y="1792897"/>
            <a:ext cx="553998" cy="263245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1200" dirty="0" smtClean="0">
                <a:solidFill>
                  <a:srgbClr val="000066"/>
                </a:solidFill>
              </a:rPr>
              <a:t>Охват больных ТБ/ВИЧ антиретровирусной терапией</a:t>
            </a:r>
            <a:endParaRPr lang="en-US" sz="12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matuleviciutei\Desktop\prison-03-02.BMP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2" r="11539"/>
          <a:stretch/>
        </p:blipFill>
        <p:spPr bwMode="auto">
          <a:xfrm>
            <a:off x="3165686" y="589280"/>
            <a:ext cx="5978313" cy="477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1" name="Title 1"/>
          <p:cNvSpPr>
            <a:spLocks noGrp="1"/>
          </p:cNvSpPr>
          <p:nvPr>
            <p:ph type="title"/>
          </p:nvPr>
        </p:nvSpPr>
        <p:spPr>
          <a:xfrm>
            <a:off x="1" y="-91425"/>
            <a:ext cx="5355770" cy="114300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ТБ в пенитенциарном секторе</a:t>
            </a:r>
            <a:endParaRPr lang="en-GB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" y="1204266"/>
            <a:ext cx="4049486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ru-RU" sz="2000" b="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US" sz="2000" b="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4%</a:t>
            </a:r>
            <a:r>
              <a:rPr lang="en-US" sz="2000" b="0" dirty="0" smtClean="0">
                <a:solidFill>
                  <a:srgbClr val="000066"/>
                </a:solidFill>
              </a:rPr>
              <a:t> </a:t>
            </a:r>
            <a:r>
              <a:rPr lang="ru-RU" sz="2000" b="0" dirty="0" smtClean="0">
                <a:solidFill>
                  <a:srgbClr val="000066"/>
                </a:solidFill>
              </a:rPr>
              <a:t>бремени новых случаев ТБ приходится на долю тюрем;</a:t>
            </a:r>
            <a:endParaRPr lang="en-US" sz="2000" b="0" dirty="0" smtClean="0">
              <a:solidFill>
                <a:srgbClr val="000066"/>
              </a:solidFill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0066"/>
                </a:solidFill>
              </a:rPr>
              <a:t>Практически</a:t>
            </a:r>
            <a:r>
              <a:rPr lang="en-US" sz="2000" dirty="0" smtClean="0">
                <a:solidFill>
                  <a:srgbClr val="000066"/>
                </a:solidFill>
              </a:rPr>
              <a:t> </a:t>
            </a:r>
            <a:r>
              <a:rPr lang="en-US" sz="20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ru-RU" sz="20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</a:t>
            </a:r>
            <a:r>
              <a:rPr lang="en-US" sz="20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1000 </a:t>
            </a:r>
            <a:r>
              <a:rPr lang="ru-RU" sz="20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 в местах лишения свободы</a:t>
            </a:r>
            <a:r>
              <a:rPr lang="en-US" sz="2000" dirty="0" smtClean="0">
                <a:solidFill>
                  <a:srgbClr val="000066"/>
                </a:solidFill>
              </a:rPr>
              <a:t> </a:t>
            </a:r>
            <a:r>
              <a:rPr lang="ru-RU" sz="2000" dirty="0" smtClean="0">
                <a:solidFill>
                  <a:srgbClr val="000066"/>
                </a:solidFill>
              </a:rPr>
              <a:t>заболевает ТБ;</a:t>
            </a:r>
            <a:endParaRPr lang="en-US" sz="2000" dirty="0" smtClean="0">
              <a:solidFill>
                <a:srgbClr val="000066"/>
              </a:solidFill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0066"/>
                </a:solidFill>
              </a:rPr>
              <a:t>Риск заболевания ТБ в тюрьмах в</a:t>
            </a:r>
            <a:r>
              <a:rPr lang="en-US" sz="2000" dirty="0" smtClean="0">
                <a:solidFill>
                  <a:srgbClr val="000066"/>
                </a:solidFill>
              </a:rPr>
              <a:t> </a:t>
            </a:r>
            <a:r>
              <a:rPr lang="en-US" sz="2000" b="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  <a:r>
              <a:rPr lang="en-US" sz="2000" b="0" dirty="0" smtClean="0">
                <a:solidFill>
                  <a:srgbClr val="000066"/>
                </a:solidFill>
              </a:rPr>
              <a:t> </a:t>
            </a:r>
            <a:r>
              <a:rPr lang="ru-RU" sz="2000" b="0" dirty="0" smtClean="0">
                <a:solidFill>
                  <a:srgbClr val="000066"/>
                </a:solidFill>
              </a:rPr>
              <a:t>выше, чем среди гражданского населения в целом</a:t>
            </a:r>
            <a:endParaRPr lang="en-US" sz="2000" b="0" dirty="0" smtClean="0">
              <a:solidFill>
                <a:srgbClr val="000066"/>
              </a:solidFill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Сотрудничающий центр ВОЗ по профилактике и контролю ТБ в тюрьмах </a:t>
            </a:r>
            <a:r>
              <a:rPr lang="ru-RU" sz="2000" dirty="0">
                <a:solidFill>
                  <a:srgbClr val="000066"/>
                </a:solidFill>
              </a:rPr>
              <a:t>был создан в 2014 г. </a:t>
            </a:r>
            <a:r>
              <a:rPr lang="ru-RU" sz="2000" dirty="0" smtClean="0">
                <a:solidFill>
                  <a:srgbClr val="000066"/>
                </a:solidFill>
              </a:rPr>
              <a:t> (Азербайджан)</a:t>
            </a:r>
            <a:endParaRPr lang="ru-RU" sz="2000" dirty="0">
              <a:solidFill>
                <a:srgbClr val="000066"/>
              </a:solidFill>
            </a:endParaRPr>
          </a:p>
          <a:p>
            <a:pPr algn="l"/>
            <a:endParaRPr lang="en-US" sz="2000" dirty="0">
              <a:solidFill>
                <a:srgbClr val="00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64918" y="5327817"/>
            <a:ext cx="437011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i="1" dirty="0" smtClean="0"/>
              <a:t>Источник</a:t>
            </a:r>
            <a:r>
              <a:rPr lang="en-GB" sz="900" dirty="0" smtClean="0"/>
              <a:t>: </a:t>
            </a:r>
            <a:r>
              <a:rPr lang="en-GB" sz="900" dirty="0"/>
              <a:t>European Centre for Disease Prevention and Control/WHO Regional Office for Europe. Tuberculosis surveillance and monitoring in Europe </a:t>
            </a:r>
            <a:r>
              <a:rPr lang="en-GB" sz="900" dirty="0" smtClean="0"/>
              <a:t>2015.</a:t>
            </a:r>
            <a:endParaRPr lang="en-US" sz="900" dirty="0"/>
          </a:p>
          <a:p>
            <a:pPr algn="l"/>
            <a:r>
              <a:rPr lang="en-GB" sz="900" dirty="0"/>
              <a:t>Stockholm: European Centre for Disease Prevention and Control; </a:t>
            </a:r>
            <a:r>
              <a:rPr lang="en-GB" sz="900" dirty="0" smtClean="0"/>
              <a:t>2015.</a:t>
            </a:r>
            <a:endParaRPr lang="en-US" sz="900" dirty="0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844511" y="152258"/>
            <a:ext cx="4299489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100" b="1" dirty="0" smtClean="0"/>
              <a:t>Общая регистрируемая заболеваемость ТБ </a:t>
            </a:r>
            <a:r>
              <a:rPr lang="ru-RU" sz="1100" b="1" dirty="0"/>
              <a:t>(все случаи ТБ) на 100 000 лиц, содержащихся в пенитенциарном секторе, Европейский регион ВОЗ, 2013 г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252737994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86875"/>
            <a:ext cx="9144000" cy="1143000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Комплексный план действий по профилактике и борьбе с </a:t>
            </a: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М/ШЛУ-ТБ </a:t>
            </a:r>
            <a:b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на 2011–2015 гг.</a:t>
            </a: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/>
            </a:r>
            <a:b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Основные достижения</a:t>
            </a:r>
            <a:r>
              <a:rPr lang="en-GB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: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78129" y="2268184"/>
            <a:ext cx="4275117" cy="2707547"/>
          </a:xfrm>
        </p:spPr>
        <p:txBody>
          <a:bodyPr/>
          <a:lstStyle/>
          <a:p>
            <a:r>
              <a:rPr lang="ru-RU" sz="1900" dirty="0" smtClean="0">
                <a:solidFill>
                  <a:srgbClr val="000066"/>
                </a:solidFill>
              </a:rPr>
              <a:t>Расширение масштабов применения надлежащих практик и ориентированных на пациента моделей оказания медицинской помощи</a:t>
            </a:r>
          </a:p>
          <a:p>
            <a:r>
              <a:rPr lang="ru-RU" sz="1900" dirty="0" smtClean="0">
                <a:solidFill>
                  <a:srgbClr val="000066"/>
                </a:solidFill>
              </a:rPr>
              <a:t>Наращивание партнерств и активизация участия гражданского общества</a:t>
            </a:r>
            <a:endParaRPr lang="en-GB" sz="1900" dirty="0">
              <a:solidFill>
                <a:srgbClr val="000066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half" idx="2"/>
          </p:nvPr>
        </p:nvSpPr>
        <p:spPr>
          <a:xfrm>
            <a:off x="4453247" y="2208807"/>
            <a:ext cx="4690754" cy="2505690"/>
          </a:xfrm>
        </p:spPr>
        <p:txBody>
          <a:bodyPr/>
          <a:lstStyle/>
          <a:p>
            <a:r>
              <a:rPr lang="ru-RU" sz="1900" dirty="0" smtClean="0">
                <a:solidFill>
                  <a:srgbClr val="000066"/>
                </a:solidFill>
              </a:rPr>
              <a:t>Совершенствование сотрудничества с другими секторами и министерствами в соответствии со стратегией Здоровье 2020</a:t>
            </a:r>
            <a:endParaRPr lang="en-GB" sz="1900" dirty="0">
              <a:solidFill>
                <a:srgbClr val="000066"/>
              </a:solidFill>
            </a:endParaRPr>
          </a:p>
          <a:p>
            <a:r>
              <a:rPr lang="ru-RU" sz="1900" dirty="0" smtClean="0">
                <a:solidFill>
                  <a:srgbClr val="000066"/>
                </a:solidFill>
              </a:rPr>
              <a:t>Появление новых диагностических процедур и подходов для совершенствования лабораторной диагностики</a:t>
            </a:r>
            <a:endParaRPr lang="en-GB" sz="1900" dirty="0">
              <a:solidFill>
                <a:srgbClr val="000066"/>
              </a:solidFill>
            </a:endParaRPr>
          </a:p>
          <a:p>
            <a:endParaRPr lang="en-GB" sz="22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237505" y="4982085"/>
            <a:ext cx="8573985" cy="76944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993300"/>
                </a:solidFill>
              </a:rPr>
              <a:t>Подготовка Национальных планов борьбы с </a:t>
            </a:r>
            <a:r>
              <a:rPr lang="ru-RU" sz="2200" dirty="0">
                <a:solidFill>
                  <a:srgbClr val="993300"/>
                </a:solidFill>
              </a:rPr>
              <a:t>МЛУ-ТБ </a:t>
            </a:r>
            <a:r>
              <a:rPr lang="ru-RU" sz="2200" dirty="0" smtClean="0">
                <a:solidFill>
                  <a:srgbClr val="993300"/>
                </a:solidFill>
              </a:rPr>
              <a:t>завершена в большинстве стран с высоким бременем МЛУ-ТБ</a:t>
            </a:r>
            <a:endParaRPr lang="en-US" sz="2200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45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9512" y="19516"/>
            <a:ext cx="9144001" cy="1143001"/>
          </a:xfrm>
        </p:spPr>
        <p:txBody>
          <a:bodyPr/>
          <a:lstStyle/>
          <a:p>
            <a:pPr algn="ctr"/>
            <a:r>
              <a:rPr lang="en-GB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/>
            </a:r>
            <a:br>
              <a:rPr lang="en-GB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</a:b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Приоритетные задачи </a:t>
            </a: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для окончательной 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/>
            </a:r>
            <a:b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</a:b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ликвидации </a:t>
            </a: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ТБ</a:t>
            </a:r>
            <a:b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</a:br>
            <a:endParaRPr lang="en-GB" sz="3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n-ea"/>
              <a:cs typeface="Arial" charset="0"/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 bwMode="auto">
          <a:xfrm>
            <a:off x="142504" y="1104405"/>
            <a:ext cx="4868884" cy="4381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7800" lvl="0" indent="-177800" algn="l" eaLnBrk="0" hangingPunct="0">
              <a:spcBef>
                <a:spcPct val="20000"/>
              </a:spcBef>
              <a:spcAft>
                <a:spcPct val="15000"/>
              </a:spcAft>
              <a:buFont typeface="Arial" pitchFamily="34" charset="0"/>
              <a:buChar char="•"/>
            </a:pPr>
            <a:r>
              <a:rPr lang="ru-RU" sz="1700" dirty="0">
                <a:solidFill>
                  <a:srgbClr val="000066"/>
                </a:solidFill>
                <a:latin typeface="+mn-lt"/>
                <a:cs typeface="Arial" charset="0"/>
              </a:rPr>
              <a:t>Более </a:t>
            </a:r>
            <a:r>
              <a:rPr lang="ru-RU" sz="1700" dirty="0" smtClean="0">
                <a:solidFill>
                  <a:srgbClr val="000066"/>
                </a:solidFill>
                <a:latin typeface="+mn-lt"/>
                <a:cs typeface="Arial" charset="0"/>
              </a:rPr>
              <a:t>быстрая диагностика </a:t>
            </a:r>
            <a:r>
              <a:rPr lang="ru-RU" sz="1700" dirty="0">
                <a:solidFill>
                  <a:srgbClr val="000066"/>
                </a:solidFill>
                <a:latin typeface="+mn-lt"/>
                <a:cs typeface="Arial" charset="0"/>
              </a:rPr>
              <a:t>и доступ к полному лечению для всех </a:t>
            </a:r>
            <a:r>
              <a:rPr lang="ru-RU" sz="1700" dirty="0" smtClean="0">
                <a:solidFill>
                  <a:srgbClr val="000066"/>
                </a:solidFill>
                <a:latin typeface="+mn-lt"/>
                <a:cs typeface="Arial" charset="0"/>
              </a:rPr>
              <a:t>больных;</a:t>
            </a:r>
          </a:p>
          <a:p>
            <a:pPr marL="177800" lvl="0" indent="-177800" algn="l" eaLnBrk="0" hangingPunct="0">
              <a:spcBef>
                <a:spcPct val="20000"/>
              </a:spcBef>
              <a:spcAft>
                <a:spcPct val="15000"/>
              </a:spcAft>
              <a:buFont typeface="Arial" pitchFamily="34" charset="0"/>
              <a:buChar char="•"/>
            </a:pPr>
            <a:r>
              <a:rPr lang="ru-RU" sz="1700" dirty="0">
                <a:solidFill>
                  <a:srgbClr val="000066"/>
                </a:solidFill>
                <a:latin typeface="+mn-lt"/>
                <a:cs typeface="Arial" charset="0"/>
              </a:rPr>
              <a:t>расширенные ориентированные на нужды пациента модели оказания </a:t>
            </a:r>
            <a:r>
              <a:rPr lang="ru-RU" sz="1700" dirty="0" smtClean="0">
                <a:solidFill>
                  <a:srgbClr val="000066"/>
                </a:solidFill>
                <a:latin typeface="+mn-lt"/>
                <a:cs typeface="Arial" charset="0"/>
              </a:rPr>
              <a:t>медицинской помощи;</a:t>
            </a:r>
          </a:p>
          <a:p>
            <a:pPr marL="177800" lvl="0" indent="-177800" algn="l" eaLnBrk="0" hangingPunct="0">
              <a:spcBef>
                <a:spcPct val="20000"/>
              </a:spcBef>
              <a:spcAft>
                <a:spcPct val="15000"/>
              </a:spcAft>
              <a:buFont typeface="Arial" pitchFamily="34" charset="0"/>
              <a:buChar char="•"/>
            </a:pPr>
            <a:r>
              <a:rPr lang="ru-RU" sz="1700" dirty="0">
                <a:solidFill>
                  <a:srgbClr val="000066"/>
                </a:solidFill>
                <a:latin typeface="+mn-lt"/>
                <a:cs typeface="Arial" charset="0"/>
              </a:rPr>
              <a:t>д</a:t>
            </a:r>
            <a:r>
              <a:rPr lang="ru-RU" sz="1700" dirty="0" smtClean="0">
                <a:solidFill>
                  <a:srgbClr val="000066"/>
                </a:solidFill>
                <a:latin typeface="+mn-lt"/>
                <a:cs typeface="Arial" charset="0"/>
              </a:rPr>
              <a:t>альнейший переход со стационарного на амбулаторное лечение;</a:t>
            </a:r>
            <a:endParaRPr lang="en-GB" sz="1700" dirty="0" smtClean="0">
              <a:solidFill>
                <a:srgbClr val="000066"/>
              </a:solidFill>
              <a:latin typeface="+mn-lt"/>
              <a:cs typeface="Arial" charset="0"/>
            </a:endParaRPr>
          </a:p>
          <a:p>
            <a:pPr marL="177800" lvl="0" indent="-177800" algn="l" eaLnBrk="0" hangingPunct="0">
              <a:spcBef>
                <a:spcPct val="20000"/>
              </a:spcBef>
              <a:spcAft>
                <a:spcPct val="15000"/>
              </a:spcAft>
              <a:buFont typeface="Arial" pitchFamily="34" charset="0"/>
              <a:buChar char="•"/>
            </a:pPr>
            <a:r>
              <a:rPr lang="ru-RU" sz="1700" dirty="0">
                <a:solidFill>
                  <a:srgbClr val="000066"/>
                </a:solidFill>
                <a:latin typeface="+mn-lt"/>
                <a:cs typeface="Arial" charset="0"/>
              </a:rPr>
              <a:t>н</a:t>
            </a:r>
            <a:r>
              <a:rPr lang="ru-RU" sz="1700" dirty="0" smtClean="0">
                <a:solidFill>
                  <a:srgbClr val="000066"/>
                </a:solidFill>
                <a:latin typeface="+mn-lt"/>
                <a:cs typeface="Arial" charset="0"/>
              </a:rPr>
              <a:t>овые противотуберкулезные препараты</a:t>
            </a:r>
            <a:r>
              <a:rPr lang="en-GB" sz="1700" dirty="0" smtClean="0">
                <a:solidFill>
                  <a:srgbClr val="000066"/>
                </a:solidFill>
                <a:latin typeface="+mn-lt"/>
                <a:cs typeface="Arial" charset="0"/>
              </a:rPr>
              <a:t>, </a:t>
            </a:r>
            <a:r>
              <a:rPr lang="ru-RU" sz="1700" dirty="0" smtClean="0">
                <a:solidFill>
                  <a:srgbClr val="000066"/>
                </a:solidFill>
                <a:latin typeface="+mn-lt"/>
                <a:cs typeface="Arial" charset="0"/>
              </a:rPr>
              <a:t>более короткие и эффективные схемы химиотерапии;</a:t>
            </a:r>
            <a:endParaRPr lang="en-GB" sz="1700" dirty="0" smtClean="0">
              <a:solidFill>
                <a:srgbClr val="000066"/>
              </a:solidFill>
              <a:latin typeface="+mn-lt"/>
              <a:cs typeface="Arial" charset="0"/>
            </a:endParaRPr>
          </a:p>
          <a:p>
            <a:pPr marL="177800" lvl="0" indent="-177800" algn="l" eaLnBrk="0" hangingPunct="0">
              <a:spcBef>
                <a:spcPct val="20000"/>
              </a:spcBef>
              <a:spcAft>
                <a:spcPct val="15000"/>
              </a:spcAft>
              <a:buFont typeface="Arial" pitchFamily="34" charset="0"/>
              <a:buChar char="•"/>
            </a:pPr>
            <a:r>
              <a:rPr lang="ru-RU" sz="1700" dirty="0">
                <a:solidFill>
                  <a:srgbClr val="000066"/>
                </a:solidFill>
                <a:latin typeface="+mn-lt"/>
                <a:cs typeface="Arial" charset="0"/>
              </a:rPr>
              <a:t>и</a:t>
            </a:r>
            <a:r>
              <a:rPr lang="ru-RU" sz="1700" dirty="0" smtClean="0">
                <a:solidFill>
                  <a:srgbClr val="000066"/>
                </a:solidFill>
                <a:latin typeface="+mn-lt"/>
                <a:cs typeface="Arial" charset="0"/>
              </a:rPr>
              <a:t>сследования в области новых диагностических инструментов и вакцин;</a:t>
            </a:r>
            <a:endParaRPr lang="en-GB" sz="1700" dirty="0" smtClean="0">
              <a:solidFill>
                <a:srgbClr val="000066"/>
              </a:solidFill>
              <a:latin typeface="+mn-lt"/>
              <a:cs typeface="Arial" charset="0"/>
            </a:endParaRPr>
          </a:p>
          <a:p>
            <a:pPr marL="177800" lvl="0" indent="-177800" algn="l" eaLnBrk="0" hangingPunct="0">
              <a:spcBef>
                <a:spcPct val="20000"/>
              </a:spcBef>
              <a:spcAft>
                <a:spcPct val="15000"/>
              </a:spcAft>
              <a:buFont typeface="Arial" pitchFamily="34" charset="0"/>
              <a:buChar char="•"/>
            </a:pPr>
            <a:r>
              <a:rPr lang="ru-RU" sz="1700" dirty="0">
                <a:solidFill>
                  <a:srgbClr val="000066"/>
                </a:solidFill>
                <a:latin typeface="+mn-lt"/>
                <a:cs typeface="Arial" charset="0"/>
              </a:rPr>
              <a:t>о</a:t>
            </a:r>
            <a:r>
              <a:rPr lang="ru-RU" sz="1700" dirty="0" smtClean="0">
                <a:solidFill>
                  <a:srgbClr val="000066"/>
                </a:solidFill>
                <a:latin typeface="+mn-lt"/>
                <a:cs typeface="Arial" charset="0"/>
              </a:rPr>
              <a:t>беспечение справедливости и уменьшение стигмы;</a:t>
            </a:r>
            <a:endParaRPr lang="en-GB" sz="1700" dirty="0" smtClean="0">
              <a:solidFill>
                <a:srgbClr val="000066"/>
              </a:solidFill>
              <a:latin typeface="+mn-lt"/>
              <a:cs typeface="Arial" charset="0"/>
            </a:endParaRPr>
          </a:p>
          <a:p>
            <a:pPr marL="177800" lvl="0" indent="-177800" algn="l" eaLnBrk="0" hangingPunct="0">
              <a:spcBef>
                <a:spcPct val="20000"/>
              </a:spcBef>
              <a:spcAft>
                <a:spcPct val="15000"/>
              </a:spcAft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0066"/>
                </a:solidFill>
                <a:latin typeface="+mn-lt"/>
                <a:cs typeface="Arial" charset="0"/>
              </a:rPr>
              <a:t>выделение больших средств и их более рациональное использование.</a:t>
            </a:r>
            <a:endParaRPr kumimoji="0" lang="en-GB" sz="1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15000"/>
              </a:spcAft>
              <a:buClrTx/>
              <a:buSzTx/>
              <a:buFontTx/>
              <a:buChar char="•"/>
              <a:tabLst/>
              <a:defRPr/>
            </a:pPr>
            <a:endParaRPr kumimoji="0" lang="en-GB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 rot="16200000">
            <a:off x="8351736" y="4917199"/>
            <a:ext cx="1110342" cy="177282"/>
          </a:xfrm>
        </p:spPr>
        <p:txBody>
          <a:bodyPr/>
          <a:lstStyle/>
          <a:p>
            <a:pPr marL="0" indent="0" algn="ctr">
              <a:buNone/>
            </a:pPr>
            <a:r>
              <a:rPr lang="en-GB" sz="800" kern="1200" dirty="0" smtClean="0">
                <a:solidFill>
                  <a:srgbClr val="000066"/>
                </a:solidFill>
                <a:cs typeface="Arial" charset="0"/>
              </a:rPr>
              <a:t>© Carl </a:t>
            </a:r>
            <a:r>
              <a:rPr lang="en-GB" sz="800" kern="1200" dirty="0" err="1" smtClean="0">
                <a:solidFill>
                  <a:srgbClr val="000066"/>
                </a:solidFill>
                <a:cs typeface="Arial" charset="0"/>
              </a:rPr>
              <a:t>Cordonnier</a:t>
            </a:r>
            <a:r>
              <a:rPr lang="en-GB" sz="800" kern="1200" dirty="0" smtClean="0">
                <a:solidFill>
                  <a:srgbClr val="000066"/>
                </a:solidFill>
                <a:cs typeface="Arial" charset="0"/>
              </a:rPr>
              <a:t>   </a:t>
            </a:r>
          </a:p>
          <a:p>
            <a:pPr algn="ctr"/>
            <a:endParaRPr lang="en-GB" sz="2200" dirty="0" smtClean="0"/>
          </a:p>
          <a:p>
            <a:pPr algn="ctr"/>
            <a:endParaRPr lang="en-GB" sz="2200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5009" y="1797815"/>
            <a:ext cx="3999241" cy="3664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161" y="0"/>
            <a:ext cx="8229600" cy="1143000"/>
          </a:xfrm>
        </p:spPr>
        <p:txBody>
          <a:bodyPr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нового Плана действий по ТБ для Европейского региона ВОЗ на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2016–2020</a:t>
            </a:r>
            <a:r>
              <a:rPr lang="ru-RU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гг.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1881" y="1358596"/>
            <a:ext cx="4073236" cy="4258433"/>
          </a:xfrm>
          <a:solidFill>
            <a:schemeClr val="accent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-457200">
              <a:buNone/>
            </a:pPr>
            <a:r>
              <a:rPr lang="ru-RU" sz="2000" b="1" dirty="0">
                <a:solidFill>
                  <a:srgbClr val="993300"/>
                </a:solidFill>
                <a:latin typeface="+mj-lt"/>
                <a:ea typeface="+mj-ea"/>
                <a:cs typeface="+mj-cs"/>
              </a:rPr>
              <a:t>Принципы стратегии </a:t>
            </a:r>
            <a:r>
              <a:rPr lang="ru-RU" sz="2000" b="1" dirty="0" smtClean="0">
                <a:solidFill>
                  <a:srgbClr val="993300"/>
                </a:solidFill>
                <a:latin typeface="+mj-lt"/>
                <a:ea typeface="+mj-ea"/>
                <a:cs typeface="+mj-cs"/>
              </a:rPr>
              <a:t>«Положить конец эпидемии </a:t>
            </a:r>
            <a:r>
              <a:rPr lang="ru-RU" sz="2000" b="1" dirty="0">
                <a:solidFill>
                  <a:srgbClr val="993300"/>
                </a:solidFill>
                <a:latin typeface="+mj-lt"/>
                <a:ea typeface="+mj-ea"/>
                <a:cs typeface="+mj-cs"/>
              </a:rPr>
              <a:t>ТБ»:</a:t>
            </a:r>
          </a:p>
          <a:p>
            <a:pPr marL="0" indent="-457200">
              <a:buNone/>
            </a:pPr>
            <a:r>
              <a:rPr lang="ru-RU" sz="2000" b="1" dirty="0">
                <a:solidFill>
                  <a:srgbClr val="993300"/>
                </a:solidFill>
                <a:latin typeface="+mj-lt"/>
                <a:ea typeface="+mj-ea"/>
                <a:cs typeface="+mj-cs"/>
              </a:rPr>
              <a:t>1. комплексное лечение и профилактика, ориентированные на пациента;</a:t>
            </a:r>
          </a:p>
          <a:p>
            <a:pPr marL="0" indent="-457200">
              <a:buNone/>
            </a:pPr>
            <a:r>
              <a:rPr lang="ru-RU" sz="2000" b="1" dirty="0">
                <a:solidFill>
                  <a:srgbClr val="993300"/>
                </a:solidFill>
                <a:latin typeface="+mj-lt"/>
                <a:ea typeface="+mj-ea"/>
                <a:cs typeface="+mj-cs"/>
              </a:rPr>
              <a:t>2. сильная политика и поддерживающие системы;</a:t>
            </a:r>
          </a:p>
          <a:p>
            <a:pPr marL="0" indent="-457200">
              <a:buNone/>
            </a:pPr>
            <a:r>
              <a:rPr lang="ru-RU" sz="2000" b="1" dirty="0">
                <a:solidFill>
                  <a:srgbClr val="993300"/>
                </a:solidFill>
                <a:latin typeface="+mj-lt"/>
                <a:ea typeface="+mj-ea"/>
                <a:cs typeface="+mj-cs"/>
              </a:rPr>
              <a:t>3. интенсификация исследований и инноваций.</a:t>
            </a:r>
          </a:p>
          <a:p>
            <a:pPr indent="-457200"/>
            <a:endParaRPr lang="en-GB" sz="2400" dirty="0" smtClean="0">
              <a:ea typeface="ＭＳ Ｐゴシック" pitchFamily="34" charset="-128"/>
            </a:endParaRPr>
          </a:p>
          <a:p>
            <a:pPr indent="-457200"/>
            <a:endParaRPr lang="en-GB" altLang="en-US" sz="2400" dirty="0" smtClean="0">
              <a:ea typeface="ＭＳ Ｐゴシック" pitchFamily="34" charset="-128"/>
            </a:endParaRPr>
          </a:p>
          <a:p>
            <a:pPr marL="0" indent="-457200">
              <a:buNone/>
            </a:pPr>
            <a:endParaRPr lang="en-US" dirty="0">
              <a:solidFill>
                <a:srgbClr val="000066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6457" y="1341912"/>
            <a:ext cx="4194405" cy="4298868"/>
          </a:xfrm>
          <a:solidFill>
            <a:schemeClr val="accent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993300"/>
                </a:solidFill>
                <a:latin typeface="+mj-lt"/>
                <a:ea typeface="+mj-ea"/>
                <a:cs typeface="+mj-cs"/>
              </a:rPr>
              <a:t>Целевые ориентиры для Европейского региона ВОЗ до </a:t>
            </a:r>
            <a:r>
              <a:rPr lang="en-US" sz="2000" b="1" dirty="0" smtClean="0">
                <a:solidFill>
                  <a:srgbClr val="993300"/>
                </a:solidFill>
                <a:latin typeface="+mj-lt"/>
                <a:ea typeface="+mj-ea"/>
                <a:cs typeface="+mj-cs"/>
              </a:rPr>
              <a:t>2020</a:t>
            </a:r>
            <a:r>
              <a:rPr lang="ru-RU" sz="2000" b="1" dirty="0" smtClean="0">
                <a:solidFill>
                  <a:srgbClr val="993300"/>
                </a:solidFill>
                <a:latin typeface="+mj-lt"/>
                <a:ea typeface="+mj-ea"/>
                <a:cs typeface="+mj-cs"/>
              </a:rPr>
              <a:t> г.</a:t>
            </a:r>
            <a:r>
              <a:rPr lang="en-US" sz="2000" b="1" dirty="0" smtClean="0">
                <a:solidFill>
                  <a:srgbClr val="993300"/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marL="720000" indent="0">
              <a:buNone/>
            </a:pPr>
            <a:r>
              <a:rPr lang="en-US" sz="22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35% </a:t>
            </a:r>
            <a:r>
              <a:rPr lang="ru-RU" sz="2200" dirty="0" smtClean="0">
                <a:solidFill>
                  <a:srgbClr val="000066"/>
                </a:solidFill>
              </a:rPr>
              <a:t>сокращение смертности от ТБ;</a:t>
            </a:r>
            <a:endParaRPr lang="en-US" sz="2200" dirty="0" smtClean="0">
              <a:solidFill>
                <a:srgbClr val="000066"/>
              </a:solidFill>
            </a:endParaRPr>
          </a:p>
          <a:p>
            <a:pPr marL="720000" indent="0">
              <a:buNone/>
            </a:pPr>
            <a:r>
              <a:rPr lang="en-US" sz="22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25% </a:t>
            </a:r>
            <a:r>
              <a:rPr lang="ru-RU" sz="2200" dirty="0" smtClean="0">
                <a:solidFill>
                  <a:srgbClr val="000066"/>
                </a:solidFill>
              </a:rPr>
              <a:t>уменьшение заболеваемости ТБ;</a:t>
            </a:r>
            <a:endParaRPr lang="en-US" sz="2200" dirty="0" smtClean="0">
              <a:solidFill>
                <a:srgbClr val="000066"/>
              </a:solidFill>
            </a:endParaRPr>
          </a:p>
          <a:p>
            <a:pPr marL="720000" indent="0">
              <a:buNone/>
            </a:pPr>
            <a:r>
              <a:rPr lang="en-US" sz="22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75% </a:t>
            </a:r>
            <a:r>
              <a:rPr lang="ru-RU" sz="2200" dirty="0" smtClean="0">
                <a:solidFill>
                  <a:srgbClr val="000066"/>
                </a:solidFill>
              </a:rPr>
              <a:t>показатель успешности лечения больных МЛУ-ТБ</a:t>
            </a:r>
            <a:r>
              <a:rPr lang="ru-RU" sz="2400" dirty="0" smtClean="0">
                <a:solidFill>
                  <a:srgbClr val="000066"/>
                </a:solidFill>
              </a:rPr>
              <a:t>.</a:t>
            </a:r>
            <a:endParaRPr lang="en-US" sz="2400" dirty="0">
              <a:solidFill>
                <a:srgbClr val="000066"/>
              </a:solidFill>
            </a:endParaRPr>
          </a:p>
        </p:txBody>
      </p:sp>
      <p:pic>
        <p:nvPicPr>
          <p:cNvPr id="5" name="Picture 5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BFFFD"/>
              </a:clrFrom>
              <a:clrTo>
                <a:srgbClr val="FB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206" y="2581020"/>
            <a:ext cx="789833" cy="789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BFFFD"/>
              </a:clrFrom>
              <a:clrTo>
                <a:srgbClr val="FB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207" y="3464121"/>
            <a:ext cx="789833" cy="789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BFFFD"/>
              </a:clrFrom>
              <a:clrTo>
                <a:srgbClr val="FB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207" y="4422750"/>
            <a:ext cx="789833" cy="789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66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Title 2"/>
          <p:cNvSpPr txBox="1">
            <a:spLocks/>
          </p:cNvSpPr>
          <p:nvPr/>
        </p:nvSpPr>
        <p:spPr bwMode="auto">
          <a:xfrm>
            <a:off x="2138625" y="4833258"/>
            <a:ext cx="4986570" cy="926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eaLnBrk="0" hangingPunct="0"/>
            <a:r>
              <a:rPr kumimoji="0" lang="en-GB" sz="3200" b="1" i="0" u="none" strike="noStrike" kern="0" cap="none" spc="0" normalizeH="0" baseline="0" dirty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Arial" charset="0"/>
              </a:rPr>
              <a:t/>
            </a:r>
            <a:br>
              <a:rPr kumimoji="0" lang="en-GB" sz="3200" b="1" i="0" u="none" strike="noStrike" kern="0" cap="none" spc="0" normalizeH="0" baseline="0" dirty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Arial" charset="0"/>
              </a:rPr>
            </a:br>
            <a:r>
              <a:rPr lang="ru-RU" sz="32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rial" charset="0"/>
              </a:rPr>
              <a:t>Спасибо</a:t>
            </a:r>
            <a:endParaRPr lang="en-GB" sz="32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Arial" charset="0"/>
            </a:endParaRPr>
          </a:p>
          <a:p>
            <a:pPr lvl="0" eaLnBrk="0" hangingPunct="0"/>
            <a:r>
              <a:rPr kumimoji="0" lang="en-GB" sz="2400" b="1" i="0" u="none" strike="noStrike" kern="0" cap="none" spc="0" normalizeH="0" baseline="0" dirty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Arial" charset="0"/>
              </a:rPr>
              <a:t>(www.euro.who.int/tuberculosis)</a:t>
            </a:r>
            <a:r>
              <a:rPr kumimoji="0" lang="en-GB" sz="3200" b="1" i="0" u="none" strike="noStrike" kern="0" cap="none" spc="0" normalizeH="0" baseline="0" dirty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Arial" charset="0"/>
              </a:rPr>
              <a:t/>
            </a:r>
            <a:br>
              <a:rPr kumimoji="0" lang="en-GB" sz="3200" b="1" i="0" u="none" strike="noStrike" kern="0" cap="none" spc="0" normalizeH="0" baseline="0" dirty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Arial" charset="0"/>
              </a:rPr>
            </a:br>
            <a:endParaRPr kumimoji="0" lang="en-GB" sz="3200" b="1" i="0" u="none" strike="noStrike" kern="1200" cap="none" spc="0" normalizeH="0" baseline="0" dirty="0">
              <a:ln>
                <a:noFill/>
              </a:ln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itchFamily="34" charset="0"/>
              <a:ea typeface="+mn-ea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1299" y="173904"/>
            <a:ext cx="8901401" cy="1101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spcAft>
                <a:spcPct val="15000"/>
              </a:spcAft>
            </a:pPr>
            <a:r>
              <a:rPr lang="ru-RU" sz="3200" b="1" dirty="0" smtClean="0">
                <a:solidFill>
                  <a:srgbClr val="000066"/>
                </a:solidFill>
                <a:latin typeface="+mn-lt"/>
                <a:cs typeface="Arial" charset="0"/>
              </a:rPr>
              <a:t>Всемирный день борьбы с ТБ</a:t>
            </a:r>
            <a:endParaRPr lang="en-GB" sz="3200" b="1" dirty="0" smtClean="0">
              <a:solidFill>
                <a:srgbClr val="000066"/>
              </a:solidFill>
              <a:latin typeface="+mn-lt"/>
              <a:cs typeface="Arial" charset="0"/>
            </a:endParaRPr>
          </a:p>
          <a:p>
            <a:pPr lvl="0" eaLnBrk="0" hangingPunct="0">
              <a:spcBef>
                <a:spcPct val="20000"/>
              </a:spcBef>
              <a:spcAft>
                <a:spcPct val="15000"/>
              </a:spcAft>
            </a:pPr>
            <a:r>
              <a:rPr lang="en-GB" sz="2400" dirty="0" smtClean="0">
                <a:solidFill>
                  <a:srgbClr val="000066"/>
                </a:solidFill>
                <a:latin typeface="+mn-lt"/>
                <a:cs typeface="Arial" charset="0"/>
              </a:rPr>
              <a:t>24 </a:t>
            </a:r>
            <a:r>
              <a:rPr lang="ru-RU" sz="2400" dirty="0" smtClean="0">
                <a:solidFill>
                  <a:srgbClr val="000066"/>
                </a:solidFill>
                <a:latin typeface="+mn-lt"/>
                <a:cs typeface="Arial" charset="0"/>
              </a:rPr>
              <a:t>марта</a:t>
            </a:r>
            <a:r>
              <a:rPr lang="en-GB" sz="2400" dirty="0" smtClean="0">
                <a:solidFill>
                  <a:srgbClr val="000066"/>
                </a:solidFill>
                <a:latin typeface="+mn-lt"/>
                <a:cs typeface="Arial" charset="0"/>
              </a:rPr>
              <a:t> 2015</a:t>
            </a:r>
            <a:r>
              <a:rPr lang="ru-RU" sz="2400" dirty="0" smtClean="0">
                <a:solidFill>
                  <a:srgbClr val="000066"/>
                </a:solidFill>
                <a:latin typeface="+mn-lt"/>
                <a:cs typeface="Arial" charset="0"/>
              </a:rPr>
              <a:t> г.</a:t>
            </a:r>
            <a:endParaRPr lang="en-GB" sz="2400" dirty="0" smtClean="0">
              <a:solidFill>
                <a:srgbClr val="000066"/>
              </a:solidFill>
              <a:latin typeface="+mn-lt"/>
              <a:cs typeface="Arial" charset="0"/>
            </a:endParaRPr>
          </a:p>
        </p:txBody>
      </p:sp>
      <p:sp>
        <p:nvSpPr>
          <p:cNvPr id="18" name="Content Placeholder 3"/>
          <p:cNvSpPr>
            <a:spLocks noGrp="1"/>
          </p:cNvSpPr>
          <p:nvPr>
            <p:ph idx="1"/>
          </p:nvPr>
        </p:nvSpPr>
        <p:spPr>
          <a:xfrm rot="16200000">
            <a:off x="6226034" y="3931543"/>
            <a:ext cx="1110342" cy="177282"/>
          </a:xfrm>
        </p:spPr>
        <p:txBody>
          <a:bodyPr/>
          <a:lstStyle/>
          <a:p>
            <a:pPr marL="0" indent="0" algn="ctr">
              <a:buNone/>
            </a:pPr>
            <a:r>
              <a:rPr lang="en-GB" sz="800" kern="1200" dirty="0" smtClean="0">
                <a:solidFill>
                  <a:srgbClr val="000066"/>
                </a:solidFill>
                <a:cs typeface="Arial" charset="0"/>
              </a:rPr>
              <a:t>© Carl </a:t>
            </a:r>
            <a:r>
              <a:rPr lang="en-GB" sz="800" kern="1200" dirty="0" err="1" smtClean="0">
                <a:solidFill>
                  <a:srgbClr val="000066"/>
                </a:solidFill>
                <a:cs typeface="Arial" charset="0"/>
              </a:rPr>
              <a:t>Cordonnier</a:t>
            </a:r>
            <a:r>
              <a:rPr lang="en-GB" sz="800" kern="1200" dirty="0" smtClean="0">
                <a:solidFill>
                  <a:srgbClr val="000066"/>
                </a:solidFill>
                <a:cs typeface="Arial" charset="0"/>
              </a:rPr>
              <a:t>   </a:t>
            </a:r>
          </a:p>
          <a:p>
            <a:pPr algn="ctr"/>
            <a:endParaRPr lang="en-GB" sz="2200" dirty="0" smtClean="0"/>
          </a:p>
          <a:p>
            <a:pPr algn="ctr"/>
            <a:endParaRPr lang="en-GB" sz="2200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811" y="1626548"/>
            <a:ext cx="3989418" cy="2933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358244" y="486887"/>
            <a:ext cx="4488873" cy="5225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ts val="1200"/>
              </a:spcBef>
            </a:pPr>
            <a:r>
              <a:rPr lang="ru-RU" sz="1700" i="1" dirty="0" smtClean="0">
                <a:solidFill>
                  <a:srgbClr val="000066"/>
                </a:solidFill>
                <a:cs typeface="Arial" charset="0"/>
              </a:rPr>
              <a:t>Эпидемия МЛУ-ТБ</a:t>
            </a:r>
            <a:r>
              <a:rPr lang="en-US" sz="1700" i="1" dirty="0" smtClean="0">
                <a:solidFill>
                  <a:srgbClr val="000066"/>
                </a:solidFill>
                <a:cs typeface="Arial" charset="0"/>
              </a:rPr>
              <a:t> </a:t>
            </a:r>
            <a:r>
              <a:rPr lang="ru-RU" sz="1700" i="1" dirty="0" smtClean="0">
                <a:solidFill>
                  <a:srgbClr val="000066"/>
                </a:solidFill>
                <a:cs typeface="Arial" charset="0"/>
              </a:rPr>
              <a:t>по-прежнему свирепствует в Европейском регионе ВОЗ, делая его наиболее пострадавшим от данного заболевания регионом мира</a:t>
            </a:r>
            <a:r>
              <a:rPr lang="en-US" sz="1700" i="1" dirty="0" smtClean="0">
                <a:solidFill>
                  <a:srgbClr val="000066"/>
                </a:solidFill>
                <a:cs typeface="Arial" charset="0"/>
              </a:rPr>
              <a:t>. </a:t>
            </a:r>
            <a:r>
              <a:rPr lang="ru-RU" sz="1700" i="1" dirty="0" smtClean="0">
                <a:solidFill>
                  <a:srgbClr val="000066"/>
                </a:solidFill>
                <a:cs typeface="Arial" charset="0"/>
              </a:rPr>
              <a:t>Только</a:t>
            </a:r>
            <a:r>
              <a:rPr lang="en-US" sz="1700" i="1" dirty="0" smtClean="0">
                <a:solidFill>
                  <a:srgbClr val="000066"/>
                </a:solidFill>
                <a:cs typeface="Arial" charset="0"/>
              </a:rPr>
              <a:t> 50% </a:t>
            </a:r>
            <a:r>
              <a:rPr lang="ru-RU" sz="1700" i="1" dirty="0" smtClean="0">
                <a:solidFill>
                  <a:srgbClr val="000066"/>
                </a:solidFill>
                <a:cs typeface="Arial" charset="0"/>
              </a:rPr>
              <a:t>больных МЛУ-ТБ выявляются, и лишь половина из них излечивается.</a:t>
            </a:r>
            <a:r>
              <a:rPr lang="en-US" sz="1700" i="1" dirty="0" smtClean="0">
                <a:solidFill>
                  <a:srgbClr val="000066"/>
                </a:solidFill>
                <a:cs typeface="Arial" charset="0"/>
              </a:rPr>
              <a:t> </a:t>
            </a:r>
          </a:p>
          <a:p>
            <a:pPr>
              <a:spcBef>
                <a:spcPts val="1200"/>
              </a:spcBef>
            </a:pPr>
            <a:r>
              <a:rPr lang="ru-RU" sz="1700" i="1" dirty="0" smtClean="0">
                <a:solidFill>
                  <a:srgbClr val="000066"/>
                </a:solidFill>
                <a:cs typeface="Arial" charset="0"/>
              </a:rPr>
              <a:t>В связи с этим, требуется значительное наращивание доступа к безопасным, рациональным и эффективным новым противотуберкулезным препаратам, инновационным инструментам быстрой диагностики, а также оказание помощи, ориентированной на нужды пациентов.</a:t>
            </a:r>
            <a:endParaRPr lang="en-US" sz="1700" i="1" dirty="0" smtClean="0">
              <a:solidFill>
                <a:srgbClr val="000066"/>
              </a:solidFill>
              <a:cs typeface="Arial" charset="0"/>
            </a:endParaRPr>
          </a:p>
          <a:p>
            <a:pPr>
              <a:spcBef>
                <a:spcPts val="1200"/>
              </a:spcBef>
            </a:pPr>
            <a:r>
              <a:rPr lang="ru-RU" sz="1700" i="1" dirty="0" smtClean="0">
                <a:solidFill>
                  <a:srgbClr val="000066"/>
                </a:solidFill>
                <a:cs typeface="Arial" charset="0"/>
              </a:rPr>
              <a:t>Именно к этому призывают новая глобальная стратегия «Положить конец эпидемии ТБ» и Комплексный план действий по профилактике и борьбе с туберкулезом с множественной и широкой лекарственной устойчивостью</a:t>
            </a:r>
            <a:r>
              <a:rPr lang="en-US" sz="1700" i="1" dirty="0" smtClean="0">
                <a:solidFill>
                  <a:srgbClr val="000066"/>
                </a:solidFill>
                <a:cs typeface="Arial" charset="0"/>
              </a:rPr>
              <a:t>. </a:t>
            </a:r>
            <a:endParaRPr lang="da-DK" sz="1700" i="1" dirty="0" smtClean="0">
              <a:solidFill>
                <a:srgbClr val="000066"/>
              </a:solidFill>
              <a:cs typeface="Arial" charset="0"/>
            </a:endParaRPr>
          </a:p>
          <a:p>
            <a:endParaRPr lang="en-GB" dirty="0" smtClean="0">
              <a:solidFill>
                <a:srgbClr val="000066"/>
              </a:solidFill>
              <a:latin typeface="+mn-lt"/>
              <a:cs typeface="Arial" charset="0"/>
            </a:endParaRPr>
          </a:p>
          <a:p>
            <a:endParaRPr lang="en-GB" i="1" dirty="0" smtClean="0">
              <a:solidFill>
                <a:srgbClr val="000066"/>
              </a:solidFill>
              <a:latin typeface="+mn-lt"/>
              <a:cs typeface="Arial" charset="0"/>
            </a:endParaRPr>
          </a:p>
          <a:p>
            <a:endParaRPr lang="en-GB" i="1" dirty="0" smtClean="0">
              <a:solidFill>
                <a:srgbClr val="000066"/>
              </a:solidFill>
              <a:latin typeface="+mn-lt"/>
              <a:cs typeface="Arial" charset="0"/>
            </a:endParaRPr>
          </a:p>
        </p:txBody>
      </p:sp>
      <p:sp>
        <p:nvSpPr>
          <p:cNvPr id="9" name="Rectangle 10"/>
          <p:cNvSpPr>
            <a:spLocks/>
          </p:cNvSpPr>
          <p:nvPr/>
        </p:nvSpPr>
        <p:spPr bwMode="auto">
          <a:xfrm>
            <a:off x="-249381" y="4855561"/>
            <a:ext cx="4393870" cy="492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algn="ctr" eaLnBrk="0" hangingPunct="0">
              <a:buClr>
                <a:srgbClr val="0073B0"/>
              </a:buClr>
              <a:buFont typeface="Wingdings" pitchFamily="2" charset="2"/>
              <a:buNone/>
            </a:pPr>
            <a:r>
              <a:rPr lang="en-GB" sz="1600" b="1" dirty="0" err="1" smtClean="0">
                <a:latin typeface="Arial Narrow" pitchFamily="34" charset="0"/>
                <a:ea typeface="宋体" charset="-122"/>
              </a:rPr>
              <a:t>Zsuzsanna</a:t>
            </a:r>
            <a:r>
              <a:rPr lang="en-GB" sz="1600" b="1" dirty="0" smtClean="0">
                <a:latin typeface="Arial Narrow" pitchFamily="34" charset="0"/>
                <a:ea typeface="宋体" charset="-122"/>
              </a:rPr>
              <a:t> </a:t>
            </a:r>
            <a:r>
              <a:rPr lang="en-GB" sz="1600" b="1" dirty="0" err="1" smtClean="0">
                <a:latin typeface="Arial Narrow" pitchFamily="34" charset="0"/>
                <a:ea typeface="宋体" charset="-122"/>
              </a:rPr>
              <a:t>Jakab</a:t>
            </a:r>
            <a:endParaRPr lang="ru-RU" sz="1600" b="1" dirty="0">
              <a:latin typeface="Arial Narrow" pitchFamily="34" charset="0"/>
              <a:ea typeface="宋体" charset="-122"/>
            </a:endParaRPr>
          </a:p>
          <a:p>
            <a:pPr marL="742950" lvl="1" indent="-285750" algn="ctr" eaLnBrk="0" hangingPunct="0">
              <a:buClr>
                <a:srgbClr val="0073B0"/>
              </a:buClr>
              <a:buFont typeface="Wingdings" pitchFamily="2" charset="2"/>
              <a:buNone/>
            </a:pPr>
            <a:r>
              <a:rPr lang="ru-RU" sz="1400" b="1" dirty="0" smtClean="0">
                <a:latin typeface="Arial Narrow" pitchFamily="34" charset="0"/>
                <a:ea typeface="宋体" charset="-122"/>
              </a:rPr>
              <a:t>Директор </a:t>
            </a:r>
            <a:r>
              <a:rPr lang="ru-RU" sz="1400" b="1" dirty="0">
                <a:latin typeface="Arial Narrow" pitchFamily="34" charset="0"/>
                <a:ea typeface="宋体" charset="-122"/>
              </a:rPr>
              <a:t>Европейского регионального бюро ВОЗ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086" y="856054"/>
            <a:ext cx="3331895" cy="3783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1257" y="102641"/>
            <a:ext cx="8882744" cy="1143001"/>
          </a:xfrm>
        </p:spPr>
        <p:txBody>
          <a:bodyPr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Несмотря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самые быстрые темпы снижения заболеваемости ТБ в мире, почти 1000 европейцев ежедневно заболевают ТБ</a:t>
            </a:r>
            <a:endParaRPr lang="en-GB" sz="2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n-ea"/>
              <a:cs typeface="Arial" charset="0"/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 bwMode="auto">
          <a:xfrm>
            <a:off x="395278" y="1448784"/>
            <a:ext cx="4236099" cy="3954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7800" indent="-177800" algn="l" eaLnBrk="0" hangingPunct="0">
              <a:spcBef>
                <a:spcPct val="20000"/>
              </a:spcBef>
              <a:spcAft>
                <a:spcPct val="15000"/>
              </a:spcAft>
              <a:buFontTx/>
              <a:buChar char="•"/>
              <a:defRPr/>
            </a:pPr>
            <a:r>
              <a:rPr lang="ru-RU" sz="2400" dirty="0">
                <a:solidFill>
                  <a:srgbClr val="000066"/>
                </a:solidFill>
                <a:latin typeface="+mn-lt"/>
                <a:cs typeface="Arial" charset="0"/>
              </a:rPr>
              <a:t>Расчетное число новых случаев ТБ, возникающих ежегодно</a:t>
            </a:r>
            <a:r>
              <a:rPr lang="en-GB" sz="2400" dirty="0" smtClean="0">
                <a:solidFill>
                  <a:srgbClr val="000066"/>
                </a:solidFill>
                <a:latin typeface="+mn-lt"/>
                <a:cs typeface="Arial" charset="0"/>
              </a:rPr>
              <a:t>: </a:t>
            </a:r>
            <a:r>
              <a:rPr lang="en-GB" sz="2800" kern="0" dirty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Arial" charset="0"/>
              </a:rPr>
              <a:t>360 000 </a:t>
            </a:r>
            <a:r>
              <a:rPr lang="en-GB" sz="2800" dirty="0">
                <a:solidFill>
                  <a:srgbClr val="000066"/>
                </a:solidFill>
                <a:latin typeface="+mn-lt"/>
                <a:cs typeface="Arial" charset="0"/>
              </a:rPr>
              <a:t> </a:t>
            </a:r>
          </a:p>
          <a:p>
            <a:pPr marL="177800" lvl="0" indent="-177800" algn="l" eaLnBrk="0" hangingPunct="0">
              <a:spcBef>
                <a:spcPct val="20000"/>
              </a:spcBef>
              <a:spcAft>
                <a:spcPct val="15000"/>
              </a:spcAft>
              <a:buFontTx/>
              <a:buChar char="•"/>
              <a:defRPr/>
            </a:pPr>
            <a:r>
              <a:rPr lang="ru-RU" sz="2400" dirty="0" smtClean="0">
                <a:solidFill>
                  <a:srgbClr val="000066"/>
                </a:solidFill>
                <a:latin typeface="+mn-lt"/>
                <a:cs typeface="Arial" charset="0"/>
              </a:rPr>
              <a:t>Расчетное общее число больных ТБ в Регионе</a:t>
            </a:r>
            <a:r>
              <a:rPr lang="en-GB" sz="2400" dirty="0" smtClean="0">
                <a:solidFill>
                  <a:srgbClr val="000066"/>
                </a:solidFill>
                <a:latin typeface="+mn-lt"/>
                <a:cs typeface="Arial" charset="0"/>
              </a:rPr>
              <a:t>:</a:t>
            </a:r>
            <a:br>
              <a:rPr lang="en-GB" sz="2400" dirty="0" smtClean="0">
                <a:solidFill>
                  <a:srgbClr val="000066"/>
                </a:solidFill>
                <a:latin typeface="+mn-lt"/>
                <a:cs typeface="Arial" charset="0"/>
              </a:rPr>
            </a:br>
            <a:r>
              <a:rPr lang="ru-RU" sz="2400" dirty="0" smtClean="0">
                <a:solidFill>
                  <a:srgbClr val="000066"/>
                </a:solidFill>
                <a:latin typeface="+mn-lt"/>
                <a:cs typeface="Arial" charset="0"/>
              </a:rPr>
              <a:t>более</a:t>
            </a:r>
            <a:r>
              <a:rPr lang="en-GB" sz="2400" dirty="0" smtClean="0">
                <a:solidFill>
                  <a:srgbClr val="000066"/>
                </a:solidFill>
                <a:latin typeface="+mn-lt"/>
                <a:cs typeface="Arial" charset="0"/>
              </a:rPr>
              <a:t> 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Arial" charset="0"/>
              </a:rPr>
              <a:t>460 000</a:t>
            </a:r>
            <a:endParaRPr lang="en-GB" sz="2400" dirty="0">
              <a:solidFill>
                <a:srgbClr val="000066"/>
              </a:solidFill>
              <a:latin typeface="+mn-lt"/>
              <a:cs typeface="Arial" charset="0"/>
            </a:endParaRPr>
          </a:p>
          <a:p>
            <a:pPr marL="177800" indent="-177800" algn="l" eaLnBrk="0" hangingPunct="0">
              <a:spcBef>
                <a:spcPct val="20000"/>
              </a:spcBef>
              <a:spcAft>
                <a:spcPct val="15000"/>
              </a:spcAft>
              <a:buFontTx/>
              <a:buChar char="•"/>
              <a:defRPr/>
            </a:pPr>
            <a:r>
              <a:rPr lang="ru-RU" sz="2400" dirty="0" smtClean="0">
                <a:solidFill>
                  <a:srgbClr val="000066"/>
                </a:solidFill>
                <a:latin typeface="+mn-lt"/>
                <a:cs typeface="Arial" charset="0"/>
              </a:rPr>
              <a:t>С</a:t>
            </a:r>
            <a:r>
              <a:rPr lang="en-GB" sz="2400" dirty="0" smtClean="0">
                <a:solidFill>
                  <a:srgbClr val="000066"/>
                </a:solidFill>
                <a:latin typeface="+mn-lt"/>
                <a:cs typeface="Arial" charset="0"/>
              </a:rPr>
              <a:t> 2001</a:t>
            </a:r>
            <a:r>
              <a:rPr lang="ru-RU" sz="2400" dirty="0" smtClean="0">
                <a:solidFill>
                  <a:srgbClr val="000066"/>
                </a:solidFill>
                <a:latin typeface="+mn-lt"/>
                <a:cs typeface="Arial" charset="0"/>
              </a:rPr>
              <a:t> г. число новых случаев ТБ сокращалось в среднем на </a:t>
            </a:r>
            <a:r>
              <a:rPr lang="en-GB" sz="2400" dirty="0" smtClean="0">
                <a:solidFill>
                  <a:srgbClr val="000066"/>
                </a:solidFill>
                <a:latin typeface="+mn-lt"/>
                <a:cs typeface="Arial" charset="0"/>
              </a:rPr>
              <a:t> </a:t>
            </a:r>
            <a:r>
              <a:rPr lang="en-GB" sz="28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4</a:t>
            </a:r>
            <a:r>
              <a:rPr lang="ru-RU" sz="28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,</a:t>
            </a:r>
            <a:r>
              <a:rPr lang="en-GB" sz="28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5</a:t>
            </a:r>
            <a:r>
              <a:rPr lang="en-GB" sz="2800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%</a:t>
            </a:r>
            <a:r>
              <a:rPr lang="en-GB" sz="2400" dirty="0">
                <a:solidFill>
                  <a:srgbClr val="000066"/>
                </a:solidFill>
                <a:latin typeface="+mn-lt"/>
                <a:cs typeface="Arial" charset="0"/>
              </a:rPr>
              <a:t> </a:t>
            </a:r>
            <a:r>
              <a:rPr lang="ru-RU" sz="2400" dirty="0" smtClean="0">
                <a:solidFill>
                  <a:srgbClr val="000066"/>
                </a:solidFill>
                <a:latin typeface="+mn-lt"/>
                <a:cs typeface="Arial" charset="0"/>
              </a:rPr>
              <a:t>в год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15000"/>
              </a:spcAft>
              <a:buClrTx/>
              <a:buSzTx/>
              <a:buFontTx/>
              <a:buChar char="•"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15000"/>
              </a:spcAft>
              <a:buClrTx/>
              <a:buSzTx/>
              <a:buFontTx/>
              <a:buChar char="•"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15000"/>
              </a:spcAft>
              <a:buClrTx/>
              <a:buSzTx/>
              <a:buFontTx/>
              <a:buChar char="•"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idx="1"/>
          </p:nvPr>
        </p:nvSpPr>
        <p:spPr>
          <a:xfrm rot="16200000">
            <a:off x="8102355" y="4976575"/>
            <a:ext cx="1110342" cy="177282"/>
          </a:xfrm>
        </p:spPr>
        <p:txBody>
          <a:bodyPr/>
          <a:lstStyle/>
          <a:p>
            <a:pPr marL="0" indent="0" algn="ctr">
              <a:buNone/>
            </a:pPr>
            <a:r>
              <a:rPr lang="en-GB" sz="800" kern="1200" dirty="0" smtClean="0">
                <a:solidFill>
                  <a:srgbClr val="000066"/>
                </a:solidFill>
                <a:cs typeface="Arial" charset="0"/>
              </a:rPr>
              <a:t>© Carl </a:t>
            </a:r>
            <a:r>
              <a:rPr lang="en-GB" sz="800" kern="1200" dirty="0" err="1" smtClean="0">
                <a:solidFill>
                  <a:srgbClr val="000066"/>
                </a:solidFill>
                <a:cs typeface="Arial" charset="0"/>
              </a:rPr>
              <a:t>Cordonnier</a:t>
            </a:r>
            <a:r>
              <a:rPr lang="en-GB" sz="800" kern="1200" dirty="0" smtClean="0">
                <a:solidFill>
                  <a:srgbClr val="000066"/>
                </a:solidFill>
                <a:cs typeface="Arial" charset="0"/>
              </a:rPr>
              <a:t>   </a:t>
            </a:r>
          </a:p>
          <a:p>
            <a:pPr algn="ctr"/>
            <a:endParaRPr lang="en-GB" sz="2200" dirty="0" smtClean="0"/>
          </a:p>
          <a:p>
            <a:pPr algn="ctr"/>
            <a:endParaRPr lang="en-GB" sz="2200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6939" y="1223158"/>
            <a:ext cx="3356178" cy="4550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1257" y="102641"/>
            <a:ext cx="8882744" cy="1143001"/>
          </a:xfrm>
        </p:spPr>
        <p:txBody>
          <a:bodyPr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Тенденция снижения заболеваемости ТБ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3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n-ea"/>
              <a:cs typeface="Arial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127" y="798286"/>
            <a:ext cx="8942119" cy="1581566"/>
          </a:xfrm>
        </p:spPr>
        <p:txBody>
          <a:bodyPr/>
          <a:lstStyle/>
          <a:p>
            <a:r>
              <a:rPr lang="ru-RU" sz="1800" kern="1200" dirty="0" smtClean="0">
                <a:solidFill>
                  <a:srgbClr val="000066"/>
                </a:solidFill>
                <a:cs typeface="Arial" charset="0"/>
              </a:rPr>
              <a:t>Тенденция снижения регистрируемой заболеваемости отражает </a:t>
            </a:r>
            <a:r>
              <a:rPr lang="ru-RU" sz="1800" b="1" kern="1200" dirty="0" smtClean="0">
                <a:solidFill>
                  <a:srgbClr val="000066"/>
                </a:solidFill>
                <a:cs typeface="Arial" charset="0"/>
              </a:rPr>
              <a:t>истинное уменьшение распространения заболевания</a:t>
            </a:r>
            <a:r>
              <a:rPr lang="en-GB" sz="1800" b="1" kern="1200" dirty="0" smtClean="0">
                <a:solidFill>
                  <a:srgbClr val="000066"/>
                </a:solidFill>
                <a:cs typeface="Arial" charset="0"/>
              </a:rPr>
              <a:t> </a:t>
            </a:r>
            <a:r>
              <a:rPr lang="ru-RU" sz="1800" kern="1200" dirty="0" smtClean="0">
                <a:solidFill>
                  <a:srgbClr val="000066"/>
                </a:solidFill>
                <a:cs typeface="Arial" charset="0"/>
              </a:rPr>
              <a:t>и во многом зависит от улучшения ситуации в странах высокого приоритета по ТБ.</a:t>
            </a:r>
            <a:endParaRPr lang="en-GB" sz="1800" kern="1200" dirty="0" smtClean="0">
              <a:solidFill>
                <a:srgbClr val="000066"/>
              </a:solidFill>
              <a:cs typeface="Arial" charset="0"/>
            </a:endParaRPr>
          </a:p>
          <a:p>
            <a:r>
              <a:rPr lang="ru-RU" sz="1800" kern="1200" dirty="0" smtClean="0">
                <a:solidFill>
                  <a:srgbClr val="000066"/>
                </a:solidFill>
                <a:cs typeface="Arial" charset="0"/>
              </a:rPr>
              <a:t>Самое выраженное снижение показателя (до 9%) наблюдается в государствах-членах с самой высокой заболеваемостью ТБ.</a:t>
            </a:r>
            <a:r>
              <a:rPr lang="en-GB" sz="1800" kern="1200" dirty="0" smtClean="0">
                <a:solidFill>
                  <a:srgbClr val="000066"/>
                </a:solidFill>
                <a:cs typeface="Arial" charset="0"/>
              </a:rPr>
              <a:t> 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86889" y="5415145"/>
            <a:ext cx="8657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i="1" dirty="0" smtClean="0"/>
              <a:t>Источник</a:t>
            </a:r>
            <a:r>
              <a:rPr lang="en-GB" sz="900" dirty="0" smtClean="0"/>
              <a:t>: </a:t>
            </a:r>
            <a:r>
              <a:rPr lang="en-GB" sz="900" dirty="0"/>
              <a:t>European Centre for Disease Prevention and Control/WHO Regional Office for Europe. Tuberculosis surveillance and monitoring in Europe </a:t>
            </a:r>
            <a:r>
              <a:rPr lang="en-GB" sz="900" dirty="0" smtClean="0"/>
              <a:t>2015.</a:t>
            </a:r>
            <a:endParaRPr lang="en-US" sz="900" dirty="0"/>
          </a:p>
          <a:p>
            <a:pPr algn="l"/>
            <a:r>
              <a:rPr lang="en-GB" sz="900" dirty="0"/>
              <a:t>Stockholm: European Centre for Disease Prevention and Control; </a:t>
            </a:r>
            <a:r>
              <a:rPr lang="en-GB" sz="900" dirty="0" smtClean="0"/>
              <a:t>2015.</a:t>
            </a:r>
            <a:endParaRPr lang="en-US" sz="900" dirty="0"/>
          </a:p>
        </p:txBody>
      </p:sp>
      <p:sp>
        <p:nvSpPr>
          <p:cNvPr id="5" name="TextBox 4"/>
          <p:cNvSpPr txBox="1"/>
          <p:nvPr/>
        </p:nvSpPr>
        <p:spPr>
          <a:xfrm>
            <a:off x="1610436" y="2379852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800000"/>
                </a:solidFill>
                <a:latin typeface="Adobe Gothic Std B" pitchFamily="34" charset="-128"/>
                <a:ea typeface="Adobe Gothic Std B" pitchFamily="34" charset="-128"/>
              </a:rPr>
              <a:t>Европейский регион ВОЗ</a:t>
            </a:r>
            <a:r>
              <a:rPr lang="en-GB" b="1" dirty="0" smtClean="0">
                <a:solidFill>
                  <a:srgbClr val="800000"/>
                </a:solidFill>
                <a:latin typeface="Adobe Gothic Std B" pitchFamily="34" charset="-128"/>
                <a:ea typeface="Adobe Gothic Std B" pitchFamily="34" charset="-128"/>
              </a:rPr>
              <a:t>, 1980-2013</a:t>
            </a:r>
            <a:r>
              <a:rPr lang="ru-RU" b="1" dirty="0" smtClean="0">
                <a:solidFill>
                  <a:srgbClr val="800000"/>
                </a:solidFill>
                <a:latin typeface="Adobe Gothic Std B" pitchFamily="34" charset="-128"/>
                <a:ea typeface="Adobe Gothic Std B" pitchFamily="34" charset="-128"/>
              </a:rPr>
              <a:t> гг.</a:t>
            </a:r>
            <a:endParaRPr lang="en-US" b="1" dirty="0">
              <a:solidFill>
                <a:srgbClr val="800000"/>
              </a:solidFill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" r="29026"/>
          <a:stretch/>
        </p:blipFill>
        <p:spPr bwMode="auto">
          <a:xfrm>
            <a:off x="511818" y="2710503"/>
            <a:ext cx="5990160" cy="25917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824234" y="2805276"/>
            <a:ext cx="2236832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050" dirty="0" smtClean="0"/>
              <a:t>Регистрируемая заболеваемость</a:t>
            </a:r>
            <a:r>
              <a:rPr lang="en-US" sz="1050" dirty="0" smtClean="0"/>
              <a:t> (18 </a:t>
            </a:r>
            <a:r>
              <a:rPr lang="ru-RU" sz="1050" dirty="0" smtClean="0"/>
              <a:t>стран высокого приоритета по ТБ)</a:t>
            </a:r>
            <a:endParaRPr lang="en-US" sz="1050" dirty="0" smtClean="0"/>
          </a:p>
          <a:p>
            <a:pPr algn="l"/>
            <a:endParaRPr lang="en-US" sz="1050" dirty="0"/>
          </a:p>
          <a:p>
            <a:pPr algn="l"/>
            <a:r>
              <a:rPr lang="ru-RU" sz="1050" dirty="0" smtClean="0"/>
              <a:t>Расчетная заболеваемость </a:t>
            </a:r>
            <a:r>
              <a:rPr lang="en-US" sz="1050" dirty="0" smtClean="0"/>
              <a:t>(53 </a:t>
            </a:r>
            <a:r>
              <a:rPr lang="ru-RU" sz="1050" dirty="0" smtClean="0"/>
              <a:t>государства-члена</a:t>
            </a:r>
            <a:r>
              <a:rPr lang="en-US" sz="1050" dirty="0" smtClean="0"/>
              <a:t>)</a:t>
            </a:r>
          </a:p>
          <a:p>
            <a:pPr algn="l"/>
            <a:endParaRPr lang="en-US" sz="1050" dirty="0"/>
          </a:p>
          <a:p>
            <a:pPr algn="l"/>
            <a:r>
              <a:rPr lang="ru-RU" sz="1050" dirty="0" smtClean="0"/>
              <a:t>Регистрируемая заболеваемость </a:t>
            </a:r>
            <a:r>
              <a:rPr lang="en-US" sz="1050" dirty="0" smtClean="0"/>
              <a:t>(53 </a:t>
            </a:r>
            <a:r>
              <a:rPr lang="ru-RU" sz="1050" dirty="0" smtClean="0"/>
              <a:t>государства-члена</a:t>
            </a:r>
            <a:r>
              <a:rPr lang="en-US" sz="1050" dirty="0" smtClean="0"/>
              <a:t>)</a:t>
            </a:r>
          </a:p>
          <a:p>
            <a:pPr algn="l"/>
            <a:endParaRPr lang="en-US" sz="1050" dirty="0"/>
          </a:p>
          <a:p>
            <a:pPr algn="l"/>
            <a:r>
              <a:rPr lang="ru-RU" sz="1050" dirty="0" smtClean="0"/>
              <a:t>Регистрируемая заболеваемость</a:t>
            </a:r>
            <a:r>
              <a:rPr lang="en-US" sz="1050" dirty="0" smtClean="0"/>
              <a:t> (</a:t>
            </a:r>
            <a:r>
              <a:rPr lang="ru-RU" sz="1050" dirty="0" smtClean="0"/>
              <a:t>Европейский союз/Европейская экономическая зона</a:t>
            </a:r>
            <a:r>
              <a:rPr lang="en-US" sz="1050" dirty="0" smtClean="0"/>
              <a:t> (</a:t>
            </a:r>
            <a:r>
              <a:rPr lang="ru-RU" sz="1050" dirty="0" smtClean="0"/>
              <a:t>ЕС</a:t>
            </a:r>
            <a:r>
              <a:rPr lang="en-US" sz="1050" dirty="0" smtClean="0"/>
              <a:t>/</a:t>
            </a:r>
            <a:r>
              <a:rPr lang="ru-RU" sz="1050" dirty="0" smtClean="0"/>
              <a:t>ЕЭЗ</a:t>
            </a:r>
            <a:r>
              <a:rPr lang="en-US" sz="1050" dirty="0" smtClean="0"/>
              <a:t>))</a:t>
            </a:r>
            <a:endParaRPr lang="en-US" sz="1050" dirty="0"/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6530413" y="2956913"/>
            <a:ext cx="27486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6531163" y="3507359"/>
            <a:ext cx="27486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6550120" y="4038086"/>
            <a:ext cx="27486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5889B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6550120" y="4597247"/>
            <a:ext cx="27486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3AC13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 rot="16200000">
            <a:off x="-853029" y="3770833"/>
            <a:ext cx="2331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000000"/>
                </a:solidFill>
                <a:latin typeface="+mn-lt"/>
                <a:cs typeface="Calibri"/>
              </a:rPr>
              <a:t>Показатель на </a:t>
            </a:r>
            <a:r>
              <a:rPr lang="en-US" sz="1200" dirty="0" smtClean="0">
                <a:solidFill>
                  <a:srgbClr val="000000"/>
                </a:solidFill>
                <a:latin typeface="+mn-lt"/>
                <a:cs typeface="Calibri"/>
              </a:rPr>
              <a:t> 100 000 </a:t>
            </a:r>
            <a:r>
              <a:rPr lang="ru-RU" sz="1200" dirty="0" smtClean="0">
                <a:solidFill>
                  <a:srgbClr val="000000"/>
                </a:solidFill>
                <a:latin typeface="+mn-lt"/>
                <a:cs typeface="Calibri"/>
              </a:rPr>
              <a:t>населения</a:t>
            </a:r>
            <a:endParaRPr lang="en-US" sz="1200" dirty="0">
              <a:solidFill>
                <a:srgbClr val="000000"/>
              </a:solidFill>
              <a:latin typeface="+mn-lt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tuleviciutei\Desktop\Picture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593" y="928764"/>
            <a:ext cx="6239779" cy="4196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2" y="981918"/>
            <a:ext cx="3164862" cy="5116760"/>
          </a:xfrm>
        </p:spPr>
        <p:txBody>
          <a:bodyPr/>
          <a:lstStyle/>
          <a:p>
            <a:pPr indent="-223838"/>
            <a:r>
              <a:rPr lang="en-GB" sz="18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84% </a:t>
            </a:r>
            <a:r>
              <a:rPr lang="ru-RU" sz="1800" kern="1200" dirty="0" smtClean="0">
                <a:solidFill>
                  <a:srgbClr val="000066"/>
                </a:solidFill>
                <a:cs typeface="Arial" charset="0"/>
              </a:rPr>
              <a:t>впервые выявленных случаев и рецидивов и</a:t>
            </a:r>
            <a:r>
              <a:rPr lang="en-GB" sz="1800" kern="1200" dirty="0" smtClean="0">
                <a:solidFill>
                  <a:srgbClr val="000066"/>
                </a:solidFill>
                <a:cs typeface="Arial" charset="0"/>
              </a:rPr>
              <a:t> </a:t>
            </a:r>
            <a:r>
              <a:rPr lang="en-GB" sz="18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85</a:t>
            </a:r>
            <a:r>
              <a:rPr lang="en-GB" sz="1800" dirty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%</a:t>
            </a:r>
            <a:r>
              <a:rPr lang="en-GB" sz="1800" kern="1200" dirty="0">
                <a:solidFill>
                  <a:srgbClr val="000066"/>
                </a:solidFill>
                <a:cs typeface="Arial" charset="0"/>
              </a:rPr>
              <a:t> </a:t>
            </a:r>
            <a:r>
              <a:rPr lang="ru-RU" sz="1800" kern="1200" dirty="0" smtClean="0">
                <a:solidFill>
                  <a:srgbClr val="000066"/>
                </a:solidFill>
                <a:cs typeface="Arial" charset="0"/>
              </a:rPr>
              <a:t>всех случаев активной формы ТБ;</a:t>
            </a:r>
            <a:endParaRPr lang="en-GB" sz="1800" kern="1200" dirty="0" smtClean="0">
              <a:solidFill>
                <a:srgbClr val="000066"/>
              </a:solidFill>
              <a:cs typeface="Arial" charset="0"/>
            </a:endParaRPr>
          </a:p>
          <a:p>
            <a:pPr indent="-223838"/>
            <a:r>
              <a:rPr lang="en-GB" sz="18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90% </a:t>
            </a:r>
            <a:r>
              <a:rPr lang="ru-RU" sz="1800" kern="1200" dirty="0" smtClean="0">
                <a:solidFill>
                  <a:srgbClr val="000066"/>
                </a:solidFill>
                <a:cs typeface="Arial" charset="0"/>
              </a:rPr>
              <a:t>смертей от ТБ;</a:t>
            </a:r>
            <a:endParaRPr lang="en-GB" sz="1800" kern="1200" dirty="0">
              <a:solidFill>
                <a:srgbClr val="000066"/>
              </a:solidFill>
              <a:cs typeface="Arial" charset="0"/>
            </a:endParaRPr>
          </a:p>
          <a:p>
            <a:pPr indent="-223838"/>
            <a:r>
              <a:rPr lang="en-GB" sz="18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99</a:t>
            </a:r>
            <a:r>
              <a:rPr lang="ru-RU" sz="18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,</a:t>
            </a:r>
            <a:r>
              <a:rPr lang="en-GB" sz="18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5</a:t>
            </a:r>
            <a:r>
              <a:rPr lang="en-GB" sz="1800" dirty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% </a:t>
            </a:r>
            <a:r>
              <a:rPr lang="ru-RU" sz="1800" kern="1200" dirty="0" smtClean="0">
                <a:solidFill>
                  <a:srgbClr val="000066"/>
                </a:solidFill>
                <a:cs typeface="Arial" charset="0"/>
              </a:rPr>
              <a:t>случаев МЛУ-ТБ</a:t>
            </a:r>
            <a:r>
              <a:rPr lang="en-GB" sz="1800" kern="1200" dirty="0" smtClean="0">
                <a:solidFill>
                  <a:srgbClr val="000066"/>
                </a:solidFill>
                <a:cs typeface="Arial" charset="0"/>
              </a:rPr>
              <a:t>;</a:t>
            </a:r>
            <a:endParaRPr lang="en-GB" sz="1800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indent="-223838"/>
            <a:r>
              <a:rPr lang="en-GB" sz="18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90</a:t>
            </a:r>
            <a:r>
              <a:rPr lang="en-GB" sz="1800" dirty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% </a:t>
            </a:r>
            <a:r>
              <a:rPr lang="ru-RU" sz="1800" kern="1200" dirty="0" smtClean="0">
                <a:solidFill>
                  <a:srgbClr val="000066"/>
                </a:solidFill>
                <a:cs typeface="Arial" charset="0"/>
              </a:rPr>
              <a:t>случаев сочетанной инфекции ТБ/ВИЧ</a:t>
            </a:r>
            <a:endParaRPr lang="en-GB" sz="1800" kern="1200" dirty="0" smtClean="0">
              <a:solidFill>
                <a:srgbClr val="000066"/>
              </a:solidFill>
              <a:cs typeface="Arial" charset="0"/>
            </a:endParaRPr>
          </a:p>
          <a:p>
            <a:pPr marL="0" indent="0">
              <a:buNone/>
            </a:pPr>
            <a:r>
              <a:rPr lang="ru-RU" sz="1800" kern="1200" dirty="0">
                <a:solidFill>
                  <a:srgbClr val="000066"/>
                </a:solidFill>
                <a:cs typeface="Arial" charset="0"/>
              </a:rPr>
              <a:t>п</a:t>
            </a:r>
            <a:r>
              <a:rPr lang="ru-RU" sz="1800" kern="1200" dirty="0" smtClean="0">
                <a:solidFill>
                  <a:srgbClr val="000066"/>
                </a:solidFill>
                <a:cs typeface="Arial" charset="0"/>
              </a:rPr>
              <a:t>риходятся на 18 стран высокого приоритета по ТБ</a:t>
            </a:r>
          </a:p>
          <a:p>
            <a:pPr marL="0" indent="0">
              <a:buNone/>
            </a:pPr>
            <a:r>
              <a:rPr lang="ru-RU" sz="1800" kern="12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Европейского региона ВОЗ.</a:t>
            </a:r>
            <a:endParaRPr lang="en-GB" sz="1800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endParaRPr lang="en-US" sz="2000" dirty="0"/>
          </a:p>
        </p:txBody>
      </p:sp>
      <p:sp>
        <p:nvSpPr>
          <p:cNvPr id="4" name="Title 2"/>
          <p:cNvSpPr txBox="1">
            <a:spLocks/>
          </p:cNvSpPr>
          <p:nvPr/>
        </p:nvSpPr>
        <p:spPr bwMode="auto">
          <a:xfrm>
            <a:off x="221145" y="76844"/>
            <a:ext cx="8882744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9933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993300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993300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993300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99330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9933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9933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9933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993300"/>
                </a:solidFill>
                <a:latin typeface="Arial" charset="0"/>
              </a:defRPr>
            </a:lvl9pPr>
          </a:lstStyle>
          <a:p>
            <a:pPr algn="ctr"/>
            <a:r>
              <a:rPr lang="ru-RU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Неравномерное распределение бремени ТБ по странам</a:t>
            </a:r>
            <a:r>
              <a:rPr lang="en-GB" sz="2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2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3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n-ea"/>
              <a:cs typeface="Arial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81034" y="5213320"/>
            <a:ext cx="8962967" cy="67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</a:pPr>
            <a:r>
              <a:rPr lang="en-GB" sz="1400" b="0" dirty="0" smtClean="0">
                <a:solidFill>
                  <a:srgbClr val="CC0000"/>
                </a:solidFill>
                <a:latin typeface="+mn-lt"/>
                <a:ea typeface="ＭＳ Ｐゴシック" pitchFamily="34" charset="-128"/>
              </a:rPr>
              <a:t>18 </a:t>
            </a:r>
            <a:r>
              <a:rPr lang="ru-RU" sz="1400" b="0" dirty="0" smtClean="0">
                <a:solidFill>
                  <a:srgbClr val="CC0000"/>
                </a:solidFill>
                <a:latin typeface="+mn-lt"/>
                <a:ea typeface="ＭＳ Ｐゴシック" pitchFamily="34" charset="-128"/>
              </a:rPr>
              <a:t>стран высокого приоритета по ТБ</a:t>
            </a:r>
            <a:r>
              <a:rPr lang="en-GB" sz="1400" b="0" dirty="0" smtClean="0">
                <a:solidFill>
                  <a:srgbClr val="CC0000"/>
                </a:solidFill>
                <a:latin typeface="+mn-lt"/>
                <a:ea typeface="ＭＳ Ｐゴシック" pitchFamily="34" charset="-128"/>
              </a:rPr>
              <a:t>: </a:t>
            </a:r>
            <a:r>
              <a:rPr lang="ru-RU" sz="1400" dirty="0">
                <a:solidFill>
                  <a:srgbClr val="002060"/>
                </a:solidFill>
                <a:latin typeface="+mn-lt"/>
              </a:rPr>
              <a:t>Азербайджан, Армения, Беларусь, Болгария, Грузия, Казахстан, Кыргызстан, Латвия, Литва, Республика Молдова, Российская Федерация, Румыния, Таджикистан, Туркменистан, Турция, Узбекистан, Украина, Эстония</a:t>
            </a:r>
            <a:r>
              <a:rPr lang="en-US" sz="1400" b="0" dirty="0" smtClean="0">
                <a:solidFill>
                  <a:srgbClr val="002060"/>
                </a:solidFill>
                <a:latin typeface="+mn-lt"/>
              </a:rPr>
              <a:t>.</a:t>
            </a:r>
            <a:endParaRPr lang="en-GB" sz="1400" b="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73880" y="4705489"/>
            <a:ext cx="437011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i="1" dirty="0" smtClean="0"/>
              <a:t>Источник</a:t>
            </a:r>
            <a:r>
              <a:rPr lang="en-GB" sz="900" dirty="0" smtClean="0"/>
              <a:t>: </a:t>
            </a:r>
            <a:r>
              <a:rPr lang="en-GB" sz="900" dirty="0"/>
              <a:t>European Centre for Disease Prevention and Control/WHO Regional Office for Europe. Tuberculosis surveillance and monitoring in Europe </a:t>
            </a:r>
            <a:r>
              <a:rPr lang="en-GB" sz="900" dirty="0" smtClean="0"/>
              <a:t>2015.</a:t>
            </a:r>
            <a:endParaRPr lang="en-US" sz="900" dirty="0"/>
          </a:p>
          <a:p>
            <a:pPr algn="l"/>
            <a:r>
              <a:rPr lang="en-GB" sz="900" dirty="0"/>
              <a:t>Stockholm: European Centre for Disease Prevention and Control; </a:t>
            </a:r>
            <a:r>
              <a:rPr lang="en-GB" sz="900" dirty="0" smtClean="0"/>
              <a:t>2015.</a:t>
            </a:r>
            <a:endParaRPr lang="en-US" sz="900" dirty="0"/>
          </a:p>
        </p:txBody>
      </p:sp>
      <p:sp>
        <p:nvSpPr>
          <p:cNvPr id="2" name="TextBox 1"/>
          <p:cNvSpPr txBox="1"/>
          <p:nvPr/>
        </p:nvSpPr>
        <p:spPr>
          <a:xfrm>
            <a:off x="2624447" y="674141"/>
            <a:ext cx="6519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993300"/>
                </a:solidFill>
              </a:rPr>
              <a:t>Расчетная заболеваемость ТБ на</a:t>
            </a:r>
            <a:r>
              <a:rPr lang="en-US" sz="1400" b="1" dirty="0" smtClean="0">
                <a:solidFill>
                  <a:srgbClr val="993300"/>
                </a:solidFill>
              </a:rPr>
              <a:t> </a:t>
            </a:r>
            <a:r>
              <a:rPr lang="en-US" sz="1400" b="1" dirty="0">
                <a:solidFill>
                  <a:srgbClr val="993300"/>
                </a:solidFill>
              </a:rPr>
              <a:t>100 000 </a:t>
            </a:r>
            <a:r>
              <a:rPr lang="ru-RU" sz="1400" b="1" dirty="0" smtClean="0">
                <a:solidFill>
                  <a:srgbClr val="993300"/>
                </a:solidFill>
              </a:rPr>
              <a:t>населения</a:t>
            </a:r>
            <a:r>
              <a:rPr lang="en-US" sz="1400" b="1" dirty="0" smtClean="0">
                <a:solidFill>
                  <a:srgbClr val="993300"/>
                </a:solidFill>
              </a:rPr>
              <a:t>, </a:t>
            </a:r>
            <a:r>
              <a:rPr lang="ru-RU" sz="1400" b="1" dirty="0" smtClean="0">
                <a:solidFill>
                  <a:srgbClr val="993300"/>
                </a:solidFill>
              </a:rPr>
              <a:t>Европейский регион ВОЗ</a:t>
            </a:r>
            <a:r>
              <a:rPr lang="en-US" sz="1400" b="1" dirty="0" smtClean="0">
                <a:solidFill>
                  <a:srgbClr val="993300"/>
                </a:solidFill>
              </a:rPr>
              <a:t>, 2013</a:t>
            </a:r>
            <a:r>
              <a:rPr lang="ru-RU" sz="1400" b="1" dirty="0" smtClean="0">
                <a:solidFill>
                  <a:srgbClr val="993300"/>
                </a:solidFill>
              </a:rPr>
              <a:t> г.</a:t>
            </a:r>
            <a:endParaRPr lang="en-US" sz="1400" b="1" dirty="0">
              <a:solidFill>
                <a:srgbClr val="99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8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2826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Бремя МЛУ-ТБ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Object 3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08538324"/>
              </p:ext>
            </p:extLst>
          </p:nvPr>
        </p:nvGraphicFramePr>
        <p:xfrm>
          <a:off x="4710616" y="1168577"/>
          <a:ext cx="4331494" cy="46030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53472" y="997237"/>
            <a:ext cx="4291758" cy="4713288"/>
          </a:xfrm>
        </p:spPr>
        <p:txBody>
          <a:bodyPr/>
          <a:lstStyle/>
          <a:p>
            <a:r>
              <a:rPr lang="ru-RU" sz="2300" dirty="0" smtClean="0">
                <a:solidFill>
                  <a:srgbClr val="000066"/>
                </a:solidFill>
                <a:ea typeface="Adobe Gothic Std B" pitchFamily="34" charset="-128"/>
              </a:rPr>
              <a:t>Абсолютное число расчетных случаев МЛУ-ТБ снижается.</a:t>
            </a:r>
          </a:p>
          <a:p>
            <a:r>
              <a:rPr lang="ru-RU" sz="2300" dirty="0" smtClean="0">
                <a:solidFill>
                  <a:srgbClr val="000066"/>
                </a:solidFill>
                <a:ea typeface="Adobe Gothic Std B" pitchFamily="34" charset="-128"/>
              </a:rPr>
              <a:t>Однако выявляется менее</a:t>
            </a:r>
            <a:r>
              <a:rPr lang="en-US" sz="2300" dirty="0" smtClean="0">
                <a:solidFill>
                  <a:srgbClr val="000066"/>
                </a:solidFill>
                <a:ea typeface="Adobe Gothic Std B" pitchFamily="34" charset="-128"/>
              </a:rPr>
              <a:t> </a:t>
            </a:r>
            <a:r>
              <a:rPr lang="en-US" sz="23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dobe Gothic Std B" pitchFamily="34" charset="-128"/>
              </a:rPr>
              <a:t>50%</a:t>
            </a:r>
            <a:r>
              <a:rPr lang="en-US" sz="2300" dirty="0" smtClean="0">
                <a:solidFill>
                  <a:srgbClr val="000066"/>
                </a:solidFill>
                <a:ea typeface="Adobe Gothic Std B" pitchFamily="34" charset="-128"/>
              </a:rPr>
              <a:t> </a:t>
            </a:r>
            <a:r>
              <a:rPr lang="ru-RU" sz="2300" dirty="0" smtClean="0">
                <a:solidFill>
                  <a:srgbClr val="000066"/>
                </a:solidFill>
                <a:ea typeface="Adobe Gothic Std B" pitchFamily="34" charset="-128"/>
              </a:rPr>
              <a:t>от расчетного числа случаев заболевания.</a:t>
            </a:r>
            <a:endParaRPr lang="en-US" sz="2300" dirty="0" smtClean="0">
              <a:solidFill>
                <a:srgbClr val="000066"/>
              </a:solidFill>
              <a:ea typeface="Adobe Gothic Std B" pitchFamily="34" charset="-128"/>
            </a:endParaRPr>
          </a:p>
          <a:p>
            <a:r>
              <a:rPr lang="ru-RU" sz="23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Один</a:t>
            </a:r>
            <a:r>
              <a:rPr lang="en-GB" sz="23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ru-RU" sz="2300" kern="1200" dirty="0" smtClean="0">
                <a:solidFill>
                  <a:srgbClr val="000066"/>
                </a:solidFill>
                <a:cs typeface="Arial" charset="0"/>
              </a:rPr>
              <a:t>не выявленный больной</a:t>
            </a:r>
            <a:r>
              <a:rPr lang="en-GB" sz="2300" kern="1200" dirty="0" smtClean="0">
                <a:solidFill>
                  <a:srgbClr val="000066"/>
                </a:solidFill>
                <a:cs typeface="Arial" charset="0"/>
              </a:rPr>
              <a:t> </a:t>
            </a:r>
            <a:r>
              <a:rPr lang="ru-RU" sz="2300" kern="1200" dirty="0" smtClean="0">
                <a:solidFill>
                  <a:srgbClr val="000066"/>
                </a:solidFill>
                <a:cs typeface="Arial" charset="0"/>
              </a:rPr>
              <a:t>ТБ или М</a:t>
            </a:r>
            <a:r>
              <a:rPr lang="en-GB" sz="2300" kern="1200" dirty="0" smtClean="0">
                <a:solidFill>
                  <a:srgbClr val="000066"/>
                </a:solidFill>
                <a:cs typeface="Arial" charset="0"/>
              </a:rPr>
              <a:t>/</a:t>
            </a:r>
            <a:r>
              <a:rPr lang="ru-RU" sz="2300" kern="1200" dirty="0" smtClean="0">
                <a:solidFill>
                  <a:srgbClr val="000066"/>
                </a:solidFill>
                <a:cs typeface="Arial" charset="0"/>
              </a:rPr>
              <a:t>ШЛУ</a:t>
            </a:r>
            <a:r>
              <a:rPr lang="en-GB" sz="2300" kern="1200" dirty="0" smtClean="0">
                <a:solidFill>
                  <a:srgbClr val="000066"/>
                </a:solidFill>
                <a:cs typeface="Arial" charset="0"/>
              </a:rPr>
              <a:t>-</a:t>
            </a:r>
            <a:r>
              <a:rPr lang="ru-RU" sz="2300" kern="1200" dirty="0" smtClean="0">
                <a:solidFill>
                  <a:srgbClr val="000066"/>
                </a:solidFill>
                <a:cs typeface="Arial" charset="0"/>
              </a:rPr>
              <a:t>ТБ</a:t>
            </a:r>
            <a:r>
              <a:rPr lang="en-GB" sz="2300" kern="1200" dirty="0" smtClean="0">
                <a:solidFill>
                  <a:srgbClr val="000066"/>
                </a:solidFill>
                <a:cs typeface="Arial" charset="0"/>
              </a:rPr>
              <a:t> </a:t>
            </a:r>
            <a:r>
              <a:rPr lang="ru-RU" sz="2300" kern="1200" dirty="0" smtClean="0">
                <a:solidFill>
                  <a:srgbClr val="000066"/>
                </a:solidFill>
                <a:cs typeface="Arial" charset="0"/>
              </a:rPr>
              <a:t>заражает </a:t>
            </a:r>
            <a:r>
              <a:rPr lang="en-GB" sz="23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10–15</a:t>
            </a:r>
            <a:r>
              <a:rPr lang="en-GB" sz="2300" kern="1200" dirty="0" smtClean="0">
                <a:solidFill>
                  <a:srgbClr val="000066"/>
                </a:solidFill>
                <a:cs typeface="Arial" charset="0"/>
              </a:rPr>
              <a:t> </a:t>
            </a:r>
            <a:r>
              <a:rPr lang="ru-RU" sz="2300" kern="1200" dirty="0" smtClean="0">
                <a:solidFill>
                  <a:srgbClr val="000066"/>
                </a:solidFill>
                <a:cs typeface="Arial" charset="0"/>
              </a:rPr>
              <a:t>человек в год</a:t>
            </a:r>
            <a:r>
              <a:rPr lang="en-GB" sz="2300" kern="1200" dirty="0" smtClean="0">
                <a:solidFill>
                  <a:srgbClr val="000066"/>
                </a:solidFill>
                <a:cs typeface="Arial" charset="0"/>
              </a:rPr>
              <a:t>, </a:t>
            </a:r>
            <a:r>
              <a:rPr lang="ru-RU" sz="2300" kern="1200" dirty="0" smtClean="0">
                <a:solidFill>
                  <a:srgbClr val="000066"/>
                </a:solidFill>
                <a:cs typeface="Arial" charset="0"/>
              </a:rPr>
              <a:t>у </a:t>
            </a:r>
            <a:r>
              <a:rPr lang="en-GB" sz="23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10</a:t>
            </a:r>
            <a:r>
              <a:rPr lang="en-GB" sz="23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%</a:t>
            </a:r>
            <a:r>
              <a:rPr lang="en-GB" sz="2300" kern="1200" dirty="0">
                <a:solidFill>
                  <a:srgbClr val="800000"/>
                </a:solidFill>
                <a:cs typeface="Arial" charset="0"/>
              </a:rPr>
              <a:t> </a:t>
            </a:r>
            <a:r>
              <a:rPr lang="ru-RU" sz="2300" kern="1200" dirty="0" smtClean="0">
                <a:solidFill>
                  <a:srgbClr val="000066"/>
                </a:solidFill>
                <a:cs typeface="Arial" charset="0"/>
              </a:rPr>
              <a:t>из</a:t>
            </a:r>
            <a:r>
              <a:rPr lang="en-US" sz="2300" kern="1200" dirty="0" smtClean="0">
                <a:solidFill>
                  <a:srgbClr val="000066"/>
                </a:solidFill>
                <a:cs typeface="Arial" charset="0"/>
              </a:rPr>
              <a:t> </a:t>
            </a:r>
            <a:r>
              <a:rPr lang="ru-RU" sz="2300" kern="1200" dirty="0" smtClean="0">
                <a:solidFill>
                  <a:srgbClr val="000066"/>
                </a:solidFill>
                <a:cs typeface="Arial" charset="0"/>
              </a:rPr>
              <a:t>которых развивается активная форма туберкулеза.</a:t>
            </a:r>
            <a:endParaRPr lang="en-GB" sz="2300" kern="1200" dirty="0">
              <a:solidFill>
                <a:srgbClr val="000066"/>
              </a:solidFill>
              <a:cs typeface="Arial" charset="0"/>
            </a:endParaRPr>
          </a:p>
          <a:p>
            <a:endParaRPr lang="en-US" sz="2400" dirty="0">
              <a:solidFill>
                <a:srgbClr val="000066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 rot="16200000">
            <a:off x="3506899" y="3474598"/>
            <a:ext cx="23316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000066"/>
                </a:solidFill>
                <a:latin typeface="+mn-lt"/>
                <a:cs typeface="Calibri"/>
              </a:rPr>
              <a:t>Случаи на </a:t>
            </a:r>
            <a:r>
              <a:rPr lang="en-US" sz="1200" dirty="0" smtClean="0">
                <a:solidFill>
                  <a:srgbClr val="000066"/>
                </a:solidFill>
                <a:latin typeface="+mn-lt"/>
                <a:cs typeface="Calibri"/>
              </a:rPr>
              <a:t>100 000 </a:t>
            </a:r>
            <a:r>
              <a:rPr lang="ru-RU" sz="1200" dirty="0" smtClean="0">
                <a:solidFill>
                  <a:srgbClr val="000066"/>
                </a:solidFill>
                <a:latin typeface="+mn-lt"/>
                <a:cs typeface="Calibri"/>
              </a:rPr>
              <a:t>населения</a:t>
            </a:r>
            <a:endParaRPr lang="en-US" sz="1200" dirty="0">
              <a:solidFill>
                <a:srgbClr val="000066"/>
              </a:solidFill>
              <a:latin typeface="+mn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427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2" y="0"/>
            <a:ext cx="9010960" cy="114300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dobe Gothic Std B" pitchFamily="34" charset="-128"/>
              </a:rPr>
              <a:t>Продолжается рост процентной доли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dobe Gothic Std B" pitchFamily="34" charset="-128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dobe Gothic Std B" pitchFamily="34" charset="-128"/>
              </a:rPr>
              <a:t>случаев МЛУ-ТБ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dobe Gothic Std B" pitchFamily="34" charset="-128"/>
            </a:endParaRPr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394780" y="2074771"/>
            <a:ext cx="2574051" cy="2117219"/>
          </a:xfrm>
        </p:spPr>
        <p:txBody>
          <a:bodyPr/>
          <a:lstStyle/>
          <a:p>
            <a:pPr marL="180975" indent="-180975"/>
            <a:endParaRPr lang="en-GB" sz="1200" kern="1200" dirty="0" smtClean="0">
              <a:solidFill>
                <a:srgbClr val="000066"/>
              </a:solidFill>
              <a:cs typeface="Arial" charset="0"/>
            </a:endParaRPr>
          </a:p>
          <a:p>
            <a:pPr marL="0" indent="0">
              <a:buNone/>
            </a:pPr>
            <a:endParaRPr lang="en-GB" sz="2400" dirty="0" smtClean="0">
              <a:ea typeface="Adobe Gothic Std B" pitchFamily="34" charset="-128"/>
            </a:endParaRPr>
          </a:p>
          <a:p>
            <a:endParaRPr lang="en-GB" sz="1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292246" y="1090549"/>
            <a:ext cx="44413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+mn-lt"/>
                <a:ea typeface="Adobe Gothic Std B" pitchFamily="34" charset="-128"/>
              </a:rPr>
              <a:t>Процент зарегистрированных случаев </a:t>
            </a:r>
            <a:r>
              <a:rPr lang="en-GB" sz="1400" b="1" dirty="0" smtClean="0">
                <a:latin typeface="+mn-lt"/>
                <a:ea typeface="Adobe Gothic Std B" pitchFamily="34" charset="-128"/>
              </a:rPr>
              <a:t> </a:t>
            </a:r>
            <a:r>
              <a:rPr lang="ru-RU" sz="1400" b="1" dirty="0" smtClean="0">
                <a:latin typeface="+mn-lt"/>
                <a:ea typeface="Adobe Gothic Std B" pitchFamily="34" charset="-128"/>
              </a:rPr>
              <a:t>МЛУ у больных ТБ</a:t>
            </a:r>
            <a:r>
              <a:rPr lang="en-GB" sz="1400" b="1" dirty="0" smtClean="0">
                <a:latin typeface="+mn-lt"/>
                <a:ea typeface="Adobe Gothic Std B" pitchFamily="34" charset="-128"/>
              </a:rPr>
              <a:t>, </a:t>
            </a:r>
            <a:r>
              <a:rPr lang="ru-RU" sz="1400" b="1" dirty="0" smtClean="0">
                <a:latin typeface="+mn-lt"/>
                <a:ea typeface="Adobe Gothic Std B" pitchFamily="34" charset="-128"/>
              </a:rPr>
              <a:t>Европейский регион ВОЗ</a:t>
            </a:r>
            <a:r>
              <a:rPr lang="en-GB" sz="1400" b="1" dirty="0" smtClean="0">
                <a:latin typeface="+mn-lt"/>
                <a:ea typeface="Adobe Gothic Std B" pitchFamily="34" charset="-128"/>
              </a:rPr>
              <a:t>, 2007–2013</a:t>
            </a:r>
            <a:r>
              <a:rPr lang="ru-RU" sz="1400" b="1" dirty="0">
                <a:latin typeface="+mn-lt"/>
                <a:ea typeface="Adobe Gothic Std B" pitchFamily="34" charset="-128"/>
              </a:rPr>
              <a:t> </a:t>
            </a:r>
            <a:r>
              <a:rPr lang="ru-RU" sz="1400" b="1" dirty="0" smtClean="0">
                <a:latin typeface="+mn-lt"/>
                <a:ea typeface="Adobe Gothic Std B" pitchFamily="34" charset="-128"/>
              </a:rPr>
              <a:t>гг.</a:t>
            </a:r>
            <a:endParaRPr lang="en-GB" sz="1400" b="1" dirty="0">
              <a:latin typeface="+mn-lt"/>
              <a:ea typeface="Adobe Gothic Std B" pitchFamily="34" charset="-128"/>
            </a:endParaRPr>
          </a:p>
          <a:p>
            <a:endParaRPr lang="en-US" b="1" dirty="0">
              <a:latin typeface="+mn-lt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6801925"/>
              </p:ext>
            </p:extLst>
          </p:nvPr>
        </p:nvGraphicFramePr>
        <p:xfrm>
          <a:off x="265387" y="1521436"/>
          <a:ext cx="8672464" cy="3788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49383" y="5406078"/>
            <a:ext cx="885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i="1" dirty="0" smtClean="0"/>
              <a:t>Источник:</a:t>
            </a:r>
            <a:r>
              <a:rPr lang="en-GB" sz="900" dirty="0" smtClean="0"/>
              <a:t> </a:t>
            </a:r>
            <a:r>
              <a:rPr lang="en-GB" sz="900" dirty="0"/>
              <a:t>European Centre for Disease Prevention and Control/WHO Regional Office for Europe. Tuberculosis surveillance and monitoring in Europe </a:t>
            </a:r>
            <a:r>
              <a:rPr lang="en-GB" sz="900" dirty="0" smtClean="0"/>
              <a:t>2015.</a:t>
            </a:r>
            <a:endParaRPr lang="en-US" sz="900" dirty="0"/>
          </a:p>
          <a:p>
            <a:pPr algn="l"/>
            <a:r>
              <a:rPr lang="en-GB" sz="900" dirty="0"/>
              <a:t>Stockholm: European Centre for Disease Prevention and Control; </a:t>
            </a:r>
            <a:r>
              <a:rPr lang="en-GB" sz="900" dirty="0" smtClean="0"/>
              <a:t>2015.</a:t>
            </a:r>
            <a:endParaRPr lang="en-US" sz="900" dirty="0"/>
          </a:p>
        </p:txBody>
      </p:sp>
      <p:sp>
        <p:nvSpPr>
          <p:cNvPr id="8" name="TextBox 7"/>
          <p:cNvSpPr txBox="1"/>
          <p:nvPr/>
        </p:nvSpPr>
        <p:spPr>
          <a:xfrm>
            <a:off x="1740566" y="1781729"/>
            <a:ext cx="3258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ru-RU" sz="1200" dirty="0" smtClean="0"/>
              <a:t>МЛУ среди  впервые выявленных больных</a:t>
            </a:r>
            <a:endParaRPr lang="en-US" sz="1200" dirty="0" smtClean="0"/>
          </a:p>
          <a:p>
            <a:pPr algn="l"/>
            <a:endParaRPr lang="en-US" sz="1200" dirty="0"/>
          </a:p>
          <a:p>
            <a:pPr algn="l"/>
            <a:r>
              <a:rPr lang="ru-RU" sz="1200" dirty="0" smtClean="0"/>
              <a:t>МЛУ среди  ранее леченных больных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1582843" y="1867025"/>
            <a:ext cx="170606" cy="161114"/>
          </a:xfrm>
          <a:prstGeom prst="rect">
            <a:avLst/>
          </a:prstGeom>
          <a:solidFill>
            <a:srgbClr val="2E5EEF"/>
          </a:solidFill>
          <a:ln w="9525" cap="flat" cmpd="sng" algn="ctr">
            <a:solidFill>
              <a:srgbClr val="2E5EE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583593" y="2190016"/>
            <a:ext cx="170606" cy="161114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025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505" y="154379"/>
            <a:ext cx="8752115" cy="1143000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Впечатляющее увеличение охвата лечением МЛУ-ТБ, 2009–2013 гг.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756" y="1674125"/>
            <a:ext cx="4000332" cy="3467927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2000" dirty="0">
                <a:solidFill>
                  <a:srgbClr val="000066"/>
                </a:solidFill>
                <a:ea typeface="Adobe Gothic Std B" pitchFamily="34" charset="-128"/>
              </a:rPr>
              <a:t>В 2013 году все зарегистрированные больные МЛУ-ТБ начали лечение противотуберкулезными препаратами второго ряда </a:t>
            </a:r>
            <a:r>
              <a:rPr lang="en-US" sz="2000" dirty="0">
                <a:solidFill>
                  <a:srgbClr val="000066"/>
                </a:solidFill>
                <a:ea typeface="Adobe Gothic Std B" pitchFamily="34" charset="-128"/>
              </a:rPr>
              <a:t>(</a:t>
            </a:r>
            <a:r>
              <a:rPr lang="ru-RU" sz="2000" dirty="0">
                <a:solidFill>
                  <a:srgbClr val="000066"/>
                </a:solidFill>
                <a:ea typeface="Adobe Gothic Std B" pitchFamily="34" charset="-128"/>
              </a:rPr>
              <a:t>включая больных, которые были выявлены в предыдущие годы</a:t>
            </a:r>
            <a:r>
              <a:rPr lang="en-US" sz="2000" dirty="0">
                <a:solidFill>
                  <a:srgbClr val="000066"/>
                </a:solidFill>
                <a:ea typeface="Adobe Gothic Std B" pitchFamily="34" charset="-128"/>
              </a:rPr>
              <a:t>). </a:t>
            </a:r>
            <a:r>
              <a:rPr lang="ru-RU" sz="2000" dirty="0">
                <a:solidFill>
                  <a:srgbClr val="000066"/>
                </a:solidFill>
                <a:ea typeface="Adobe Gothic Std B" pitchFamily="34" charset="-128"/>
              </a:rPr>
              <a:t>В</a:t>
            </a:r>
            <a:r>
              <a:rPr lang="en-US" sz="2000" dirty="0">
                <a:solidFill>
                  <a:srgbClr val="000066"/>
                </a:solidFill>
                <a:ea typeface="Adobe Gothic Std B" pitchFamily="34" charset="-128"/>
              </a:rPr>
              <a:t> 2009</a:t>
            </a:r>
            <a:r>
              <a:rPr lang="ru-RU" sz="2000" dirty="0">
                <a:solidFill>
                  <a:srgbClr val="000066"/>
                </a:solidFill>
                <a:ea typeface="Adobe Gothic Std B" pitchFamily="34" charset="-128"/>
              </a:rPr>
              <a:t> г.</a:t>
            </a:r>
            <a:r>
              <a:rPr lang="en-US" sz="2000" dirty="0">
                <a:solidFill>
                  <a:srgbClr val="000066"/>
                </a:solidFill>
                <a:ea typeface="Adobe Gothic Std B" pitchFamily="34" charset="-128"/>
              </a:rPr>
              <a:t> </a:t>
            </a:r>
            <a:r>
              <a:rPr lang="ru-RU" sz="2000" dirty="0">
                <a:solidFill>
                  <a:srgbClr val="000066"/>
                </a:solidFill>
                <a:ea typeface="Adobe Gothic Std B" pitchFamily="34" charset="-128"/>
              </a:rPr>
              <a:t>только</a:t>
            </a:r>
            <a:r>
              <a:rPr lang="en-US" sz="2000" dirty="0">
                <a:solidFill>
                  <a:srgbClr val="000066"/>
                </a:solidFill>
                <a:ea typeface="Adobe Gothic Std B" pitchFamily="34" charset="-128"/>
              </a:rPr>
              <a:t> </a:t>
            </a:r>
            <a:r>
              <a:rPr lang="en-US" sz="1800" dirty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60%</a:t>
            </a:r>
            <a:r>
              <a:rPr lang="en-US" sz="2000" dirty="0">
                <a:solidFill>
                  <a:srgbClr val="000066"/>
                </a:solidFill>
                <a:ea typeface="Adobe Gothic Std B" pitchFamily="34" charset="-128"/>
              </a:rPr>
              <a:t> </a:t>
            </a:r>
            <a:r>
              <a:rPr lang="ru-RU" sz="2000" dirty="0">
                <a:solidFill>
                  <a:srgbClr val="000066"/>
                </a:solidFill>
                <a:ea typeface="Adobe Gothic Std B" pitchFamily="34" charset="-128"/>
              </a:rPr>
              <a:t>выявленных больных были взяты на лечение</a:t>
            </a:r>
            <a:r>
              <a:rPr lang="en-US" sz="2000" dirty="0">
                <a:solidFill>
                  <a:srgbClr val="000066"/>
                </a:solidFill>
                <a:ea typeface="Adobe Gothic Std B" pitchFamily="34" charset="-128"/>
              </a:rPr>
              <a:t>.</a:t>
            </a:r>
          </a:p>
          <a:p>
            <a:pPr marL="0" indent="0">
              <a:buNone/>
              <a:defRPr/>
            </a:pPr>
            <a:r>
              <a:rPr lang="ru-RU" sz="2000" dirty="0" smtClean="0">
                <a:solidFill>
                  <a:srgbClr val="000066"/>
                </a:solidFill>
                <a:ea typeface="Adobe Gothic Std B" pitchFamily="34" charset="-128"/>
              </a:rPr>
              <a:t>Рост </a:t>
            </a:r>
            <a:r>
              <a:rPr lang="ru-RU" sz="2000" dirty="0">
                <a:solidFill>
                  <a:srgbClr val="000066"/>
                </a:solidFill>
                <a:ea typeface="Adobe Gothic Std B" pitchFamily="34" charset="-128"/>
              </a:rPr>
              <a:t>показателя выявляемости МЛУ-ТБ на </a:t>
            </a:r>
            <a:r>
              <a:rPr lang="ru-RU" sz="1800" dirty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40%</a:t>
            </a:r>
            <a:r>
              <a:rPr lang="ru-RU" sz="2000" dirty="0">
                <a:solidFill>
                  <a:srgbClr val="000066"/>
                </a:solidFill>
                <a:ea typeface="Adobe Gothic Std B" pitchFamily="34" charset="-128"/>
              </a:rPr>
              <a:t> с 2009  года.</a:t>
            </a:r>
          </a:p>
          <a:p>
            <a:pPr marL="0" indent="0">
              <a:buNone/>
              <a:defRPr/>
            </a:pPr>
            <a:endParaRPr lang="en-US" sz="2000" dirty="0">
              <a:solidFill>
                <a:schemeClr val="accent4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39393099"/>
              </p:ext>
            </p:extLst>
          </p:nvPr>
        </p:nvGraphicFramePr>
        <p:xfrm>
          <a:off x="4151409" y="1383684"/>
          <a:ext cx="4814877" cy="4382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2909781" y="3010211"/>
            <a:ext cx="23316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66"/>
                </a:solidFill>
                <a:latin typeface="+mn-lt"/>
                <a:cs typeface="Calibri"/>
              </a:rPr>
              <a:t>Cases</a:t>
            </a:r>
            <a:endParaRPr lang="en-US" sz="1200" dirty="0">
              <a:solidFill>
                <a:srgbClr val="000066"/>
              </a:solidFill>
              <a:latin typeface="+mn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5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075" y="92028"/>
            <a:ext cx="8229600" cy="1143000"/>
          </a:xfrm>
        </p:spPr>
        <p:txBody>
          <a:bodyPr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Успешность лечения ТБ в Европейском регионе ВОЗ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2008–2013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гг.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13689049"/>
              </p:ext>
            </p:extLst>
          </p:nvPr>
        </p:nvGraphicFramePr>
        <p:xfrm>
          <a:off x="3515097" y="1373527"/>
          <a:ext cx="5474524" cy="3507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0" y="1235028"/>
            <a:ext cx="3550722" cy="4713288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000066"/>
                </a:solidFill>
              </a:rPr>
              <a:t>Показатель успешного лечения в</a:t>
            </a:r>
            <a:r>
              <a:rPr lang="en-US" sz="2000" b="1" dirty="0" smtClean="0">
                <a:solidFill>
                  <a:srgbClr val="000066"/>
                </a:solidFill>
              </a:rPr>
              <a:t> 2013</a:t>
            </a:r>
            <a:r>
              <a:rPr lang="ru-RU" sz="2000" b="1" dirty="0" smtClean="0">
                <a:solidFill>
                  <a:srgbClr val="000066"/>
                </a:solidFill>
              </a:rPr>
              <a:t> г. составил</a:t>
            </a:r>
            <a:r>
              <a:rPr lang="en-US" sz="2000" b="1" dirty="0" smtClean="0">
                <a:solidFill>
                  <a:srgbClr val="000066"/>
                </a:solidFill>
              </a:rPr>
              <a:t>:</a:t>
            </a:r>
          </a:p>
          <a:p>
            <a:pPr indent="-223838"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76% </a:t>
            </a:r>
            <a:r>
              <a:rPr lang="ru-RU" sz="2200" dirty="0" smtClean="0">
                <a:solidFill>
                  <a:srgbClr val="000066"/>
                </a:solidFill>
              </a:rPr>
              <a:t>у впервые выявленных больных и у больных с рецидивами ТБ; </a:t>
            </a:r>
          </a:p>
          <a:p>
            <a:pPr indent="-223838"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57% </a:t>
            </a:r>
            <a:r>
              <a:rPr lang="ru-RU" sz="2200" dirty="0" smtClean="0">
                <a:solidFill>
                  <a:srgbClr val="000066"/>
                </a:solidFill>
              </a:rPr>
              <a:t>у ранее леченных больных ТБ;</a:t>
            </a:r>
            <a:endParaRPr lang="en-US" sz="2200" dirty="0" smtClean="0">
              <a:solidFill>
                <a:srgbClr val="000066"/>
              </a:solidFill>
            </a:endParaRPr>
          </a:p>
          <a:p>
            <a:pPr indent="-223838"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46</a:t>
            </a:r>
            <a:r>
              <a:rPr lang="en-US" sz="22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</a:t>
            </a:r>
            <a:r>
              <a:rPr lang="ru-RU" sz="2200" dirty="0" smtClean="0">
                <a:solidFill>
                  <a:srgbClr val="000066"/>
                </a:solidFill>
              </a:rPr>
              <a:t>в когорте МЛУ-ТБ</a:t>
            </a:r>
            <a:r>
              <a:rPr lang="en-US" sz="2200" dirty="0" smtClean="0">
                <a:solidFill>
                  <a:srgbClr val="000066"/>
                </a:solidFill>
              </a:rPr>
              <a:t>,</a:t>
            </a:r>
            <a:r>
              <a:rPr lang="ru-RU" sz="2200" dirty="0" smtClean="0">
                <a:solidFill>
                  <a:srgbClr val="000066"/>
                </a:solidFill>
              </a:rPr>
              <a:t> что</a:t>
            </a:r>
            <a:r>
              <a:rPr lang="en-US" sz="2200" dirty="0" smtClean="0">
                <a:solidFill>
                  <a:srgbClr val="000066"/>
                </a:solidFill>
              </a:rPr>
              <a:t> </a:t>
            </a:r>
            <a:r>
              <a:rPr lang="ru-RU" sz="2200" dirty="0" smtClean="0">
                <a:solidFill>
                  <a:srgbClr val="000066"/>
                </a:solidFill>
              </a:rPr>
              <a:t>ниже, чем за предыдущий год.</a:t>
            </a:r>
            <a:endParaRPr lang="en-US" sz="2200" dirty="0" smtClean="0">
              <a:solidFill>
                <a:srgbClr val="00006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57600" y="1235028"/>
            <a:ext cx="605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66"/>
                </a:solidFill>
              </a:rPr>
              <a:t>%</a:t>
            </a:r>
            <a:endParaRPr lang="en-US" sz="1200" dirty="0">
              <a:solidFill>
                <a:srgbClr val="00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39491" y="5315642"/>
            <a:ext cx="475012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i="1" dirty="0" smtClean="0"/>
              <a:t>Источник</a:t>
            </a:r>
            <a:r>
              <a:rPr lang="en-GB" sz="900" dirty="0" smtClean="0"/>
              <a:t>: </a:t>
            </a:r>
            <a:r>
              <a:rPr lang="en-GB" sz="900" dirty="0"/>
              <a:t>European Centre for Disease Prevention and Control/WHO Regional Office for Europe. Tuberculosis surveillance and monitoring in Europe </a:t>
            </a:r>
            <a:r>
              <a:rPr lang="en-GB" sz="900" dirty="0" smtClean="0"/>
              <a:t>2015. Stockholm</a:t>
            </a:r>
            <a:r>
              <a:rPr lang="en-GB" sz="900" dirty="0"/>
              <a:t>: European Centre for Disease Prevention and Control; </a:t>
            </a:r>
            <a:r>
              <a:rPr lang="en-GB" sz="900" dirty="0" smtClean="0"/>
              <a:t>2015.</a:t>
            </a:r>
            <a:endParaRPr lang="en-US" sz="900" dirty="0"/>
          </a:p>
        </p:txBody>
      </p:sp>
      <p:sp>
        <p:nvSpPr>
          <p:cNvPr id="3" name="TextBox 2"/>
          <p:cNvSpPr txBox="1"/>
          <p:nvPr/>
        </p:nvSpPr>
        <p:spPr>
          <a:xfrm>
            <a:off x="4124278" y="4870303"/>
            <a:ext cx="48748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dirty="0" smtClean="0">
                <a:solidFill>
                  <a:srgbClr val="993300"/>
                </a:solidFill>
              </a:rPr>
              <a:t>* </a:t>
            </a:r>
            <a:r>
              <a:rPr lang="ru-RU" sz="1050" dirty="0" smtClean="0">
                <a:solidFill>
                  <a:srgbClr val="993300"/>
                </a:solidFill>
              </a:rPr>
              <a:t>С</a:t>
            </a:r>
            <a:r>
              <a:rPr lang="en-US" sz="1050" dirty="0" smtClean="0">
                <a:solidFill>
                  <a:srgbClr val="993300"/>
                </a:solidFill>
              </a:rPr>
              <a:t> 2012</a:t>
            </a:r>
            <a:r>
              <a:rPr lang="ru-RU" sz="1050" dirty="0" smtClean="0">
                <a:solidFill>
                  <a:srgbClr val="993300"/>
                </a:solidFill>
              </a:rPr>
              <a:t> г. определение случая изменено с «новых лабораторно подтвержденных случаев» на «новые случаи и рецидивы ТБ»</a:t>
            </a:r>
            <a:r>
              <a:rPr lang="en-US" sz="1050" dirty="0" smtClean="0">
                <a:solidFill>
                  <a:srgbClr val="993300"/>
                </a:solidFill>
              </a:rPr>
              <a:t> </a:t>
            </a:r>
            <a:endParaRPr lang="en-US" sz="1050" dirty="0">
              <a:solidFill>
                <a:srgbClr val="99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25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O-Europe-powerpoint-template-201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10477</TotalTime>
  <Words>1899</Words>
  <Application>Microsoft Office PowerPoint</Application>
  <PresentationFormat>On-screen Show (4:3)</PresentationFormat>
  <Paragraphs>218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WHO-Europe-powerpoint-template-2010</vt:lpstr>
      <vt:lpstr>PowerPoint Presentation</vt:lpstr>
      <vt:lpstr>PowerPoint Presentation</vt:lpstr>
      <vt:lpstr>Несмотря на самые быстрые темпы снижения заболеваемости ТБ в мире, почти 1000 европейцев ежедневно заболевают ТБ</vt:lpstr>
      <vt:lpstr>Тенденция снижения заболеваемости ТБ </vt:lpstr>
      <vt:lpstr>PowerPoint Presentation</vt:lpstr>
      <vt:lpstr>Бремя МЛУ-ТБ</vt:lpstr>
      <vt:lpstr>Продолжается рост процентной доли  случаев МЛУ-ТБ</vt:lpstr>
      <vt:lpstr>Впечатляющее увеличение охвата лечением МЛУ-ТБ, 2009–2013 гг.</vt:lpstr>
      <vt:lpstr>Успешность лечения ТБ в Европейском регионе ВОЗ, 2008–2013 гг.</vt:lpstr>
      <vt:lpstr>На лица трудоспособного возраста приходится основное бремя ТБ</vt:lpstr>
      <vt:lpstr>Меньшему числу больных ТБ, живущих с ВИЧ, предлагается антиретровирусная терапия</vt:lpstr>
      <vt:lpstr>ТБ в пенитенциарном секторе</vt:lpstr>
      <vt:lpstr>Комплексный план действий по профилактике и борьбе с М/ШЛУ-ТБ  на 2011–2015 гг. Основные достижения:</vt:lpstr>
      <vt:lpstr> Приоритетные задачи для окончательной  ликвидации ТБ </vt:lpstr>
      <vt:lpstr>Разработка нового Плана действий по ТБ для Европейского региона ВОЗ на  2016–2020 гг.</vt:lpstr>
      <vt:lpstr>PowerPoint Presentation</vt:lpstr>
    </vt:vector>
  </TitlesOfParts>
  <Company>World Health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Ana Paula Coutinho</dc:creator>
  <cp:lastModifiedBy>Cristiana Salvi</cp:lastModifiedBy>
  <cp:revision>826</cp:revision>
  <cp:lastPrinted>2015-02-23T10:09:09Z</cp:lastPrinted>
  <dcterms:created xsi:type="dcterms:W3CDTF">2010-05-11T14:02:51Z</dcterms:created>
  <dcterms:modified xsi:type="dcterms:W3CDTF">2015-03-13T12:57:48Z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