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7" r:id="rId4"/>
    <p:sldId id="258" r:id="rId5"/>
    <p:sldId id="259" r:id="rId6"/>
    <p:sldId id="260" r:id="rId7"/>
    <p:sldId id="261" r:id="rId8"/>
    <p:sldId id="268" r:id="rId9"/>
    <p:sldId id="263" r:id="rId10"/>
    <p:sldId id="264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5F7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7" autoAdjust="0"/>
    <p:restoredTop sz="94704" autoAdjust="0"/>
  </p:normalViewPr>
  <p:slideViewPr>
    <p:cSldViewPr>
      <p:cViewPr varScale="1">
        <p:scale>
          <a:sx n="100" d="100"/>
          <a:sy n="100" d="100"/>
        </p:scale>
        <p:origin x="-1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540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506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943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95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8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249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364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490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020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762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096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622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128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308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45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71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929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555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356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116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4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03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602E-26EB-4F82-8CB2-1655AB247BB3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E0D9-1893-47AC-B3BB-701F825BD1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8FF602E-26EB-4F82-8CB2-1655AB247BB3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39E0D9-1893-47AC-B3BB-701F825BD1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409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8FF602E-26EB-4F82-8CB2-1655AB247B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39E0D9-1893-47AC-B3BB-701F825BD1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481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920880" cy="5184576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sz="3600" dirty="0" smtClean="0">
                <a:effectLst>
                  <a:reflection blurRad="6350" endPos="0" dir="5400000" sy="-100000" algn="bl" rotWithShape="0"/>
                </a:effectLst>
              </a:rPr>
              <a:t>Результаты анкетирования врачей – хирургов </a:t>
            </a:r>
            <a:br>
              <a:rPr lang="ru-RU" sz="3600" dirty="0" smtClean="0">
                <a:effectLst>
                  <a:reflection blurRad="6350" endPos="0" dir="5400000" sy="-100000" algn="bl" rotWithShape="0"/>
                </a:effectLst>
              </a:rPr>
            </a:br>
            <a:r>
              <a:rPr lang="ru-RU" sz="3600" dirty="0" smtClean="0">
                <a:effectLst>
                  <a:reflection blurRad="6350" endPos="0" dir="5400000" sy="-100000" algn="bl" rotWithShape="0"/>
                </a:effectLst>
              </a:rPr>
              <a:t>Омской области</a:t>
            </a:r>
            <a:r>
              <a:rPr lang="ru-RU" dirty="0" smtClean="0">
                <a:effectLst>
                  <a:reflection blurRad="6350" endPos="0" dir="5400000" sy="-100000" algn="bl" rotWithShape="0"/>
                </a:effectLst>
              </a:rPr>
              <a:t/>
            </a:r>
            <a:br>
              <a:rPr lang="ru-RU" dirty="0" smtClean="0">
                <a:effectLst>
                  <a:reflection blurRad="6350" endPos="0" dir="5400000" sy="-100000" algn="bl" rotWithShape="0"/>
                </a:effectLst>
              </a:rPr>
            </a:br>
            <a:r>
              <a:rPr lang="ru-RU" dirty="0" smtClean="0">
                <a:effectLst>
                  <a:reflection blurRad="6350" endPos="0" dir="5400000" sy="-100000" algn="bl" rotWithShape="0"/>
                </a:effectLst>
              </a:rPr>
              <a:t>«Операционная медицинская сестра глазами врача-хирурга»</a:t>
            </a:r>
            <a:endParaRPr lang="ru-RU" dirty="0">
              <a:effectLst>
                <a:reflection blurRad="6350" endPos="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352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npanina\Pictures\картинки для пособий\рамки\zapishi-chto-mojno-delat-101023-lar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4590510" cy="61206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 rot="21245689">
            <a:off x="1136535" y="893800"/>
            <a:ext cx="3528392" cy="5001825"/>
          </a:xfrm>
        </p:spPr>
        <p:txBody>
          <a:bodyPr>
            <a:normAutofit fontScale="92500"/>
          </a:bodyPr>
          <a:lstStyle/>
          <a:p>
            <a:pPr marL="4572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None/>
            </a:pPr>
            <a:r>
              <a:rPr lang="ru-RU" sz="2600" b="1" i="1" dirty="0">
                <a:ln w="10541" cmpd="sng">
                  <a:solidFill>
                    <a:srgbClr val="4E67C8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E67C8">
                        <a:tint val="40000"/>
                        <a:satMod val="250000"/>
                      </a:srgbClr>
                    </a:gs>
                    <a:gs pos="9000">
                      <a:srgbClr val="4E67C8">
                        <a:tint val="52000"/>
                        <a:satMod val="300000"/>
                      </a:srgbClr>
                    </a:gs>
                    <a:gs pos="50000">
                      <a:srgbClr val="4E67C8">
                        <a:shade val="20000"/>
                        <a:satMod val="300000"/>
                      </a:srgbClr>
                    </a:gs>
                    <a:gs pos="79000">
                      <a:srgbClr val="4E67C8">
                        <a:tint val="52000"/>
                        <a:satMod val="300000"/>
                      </a:srgbClr>
                    </a:gs>
                    <a:gs pos="100000">
                      <a:srgbClr val="4E67C8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Уважаемые </a:t>
            </a:r>
          </a:p>
          <a:p>
            <a:pPr marL="4572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None/>
            </a:pPr>
            <a:r>
              <a:rPr lang="ru-RU" sz="2600" b="1" i="1" dirty="0">
                <a:ln w="10541" cmpd="sng">
                  <a:solidFill>
                    <a:srgbClr val="4E67C8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E67C8">
                        <a:tint val="40000"/>
                        <a:satMod val="250000"/>
                      </a:srgbClr>
                    </a:gs>
                    <a:gs pos="9000">
                      <a:srgbClr val="4E67C8">
                        <a:tint val="52000"/>
                        <a:satMod val="300000"/>
                      </a:srgbClr>
                    </a:gs>
                    <a:gs pos="50000">
                      <a:srgbClr val="4E67C8">
                        <a:shade val="20000"/>
                        <a:satMod val="300000"/>
                      </a:srgbClr>
                    </a:gs>
                    <a:gs pos="79000">
                      <a:srgbClr val="4E67C8">
                        <a:tint val="52000"/>
                        <a:satMod val="300000"/>
                      </a:srgbClr>
                    </a:gs>
                    <a:gs pos="100000">
                      <a:srgbClr val="4E67C8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операционные медицинские сестры</a:t>
            </a:r>
            <a:endParaRPr lang="ru-RU" sz="2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None/>
            </a:pPr>
            <a:endParaRPr lang="ru-RU" sz="900" i="1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None/>
            </a:pPr>
            <a:r>
              <a:rPr lang="ru-RU" sz="1400" b="1" i="1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в </a:t>
            </a:r>
            <a:r>
              <a:rPr lang="ru-RU" sz="1400" b="1" i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знак благодарности примите пожелания</a:t>
            </a:r>
          </a:p>
          <a:p>
            <a:pPr marL="4572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None/>
            </a:pPr>
            <a:r>
              <a:rPr lang="ru-RU" sz="1400" b="1" i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здоровья, </a:t>
            </a:r>
            <a:r>
              <a:rPr lang="ru-RU" sz="1400" b="1" i="1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счастья</a:t>
            </a:r>
            <a:r>
              <a:rPr lang="ru-RU" sz="1400" b="1" i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, </a:t>
            </a:r>
            <a:r>
              <a:rPr lang="ru-RU" sz="1400" b="1" i="1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благополучия</a:t>
            </a:r>
            <a:r>
              <a:rPr lang="ru-RU" sz="1400" b="1" i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, </a:t>
            </a:r>
          </a:p>
          <a:p>
            <a:pPr marL="4572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None/>
            </a:pPr>
            <a:r>
              <a:rPr lang="ru-RU" sz="1400" b="1" i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воспитанных хирургов на рабочем месте, </a:t>
            </a:r>
            <a:r>
              <a:rPr lang="ru-RU" sz="1400" b="1" i="1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успехов</a:t>
            </a:r>
            <a:r>
              <a:rPr lang="ru-RU" sz="1400" b="1" i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, </a:t>
            </a:r>
            <a:r>
              <a:rPr lang="ru-RU" sz="1400" b="1" i="1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терпения</a:t>
            </a:r>
            <a:r>
              <a:rPr lang="ru-RU" sz="1400" b="1" i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, </a:t>
            </a:r>
          </a:p>
          <a:p>
            <a:pPr marL="4572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None/>
            </a:pPr>
            <a:r>
              <a:rPr lang="ru-RU" sz="1400" b="1" i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достойной оплаты труда, </a:t>
            </a:r>
          </a:p>
          <a:p>
            <a:pPr marL="4572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None/>
            </a:pPr>
            <a:r>
              <a:rPr lang="ru-RU" sz="1400" b="1" i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оптимизма, </a:t>
            </a:r>
            <a:r>
              <a:rPr lang="ru-RU" sz="1400" b="1" i="1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стремления </a:t>
            </a:r>
            <a:r>
              <a:rPr lang="ru-RU" sz="1400" b="1" i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к новым знаниям, </a:t>
            </a:r>
            <a:r>
              <a:rPr lang="ru-RU" sz="1400" b="1" i="1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любви </a:t>
            </a:r>
            <a:r>
              <a:rPr lang="ru-RU" sz="1400" b="1" i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,</a:t>
            </a:r>
          </a:p>
          <a:p>
            <a:pPr marL="4572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None/>
            </a:pPr>
            <a:r>
              <a:rPr lang="ru-RU" sz="1400" b="1" i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дружного сплоченного коллектива, </a:t>
            </a:r>
          </a:p>
          <a:p>
            <a:pPr marL="4572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None/>
            </a:pPr>
            <a:r>
              <a:rPr lang="ru-RU" sz="1400" b="1" i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glow rad="127000">
                    <a:schemeClr val="bg1"/>
                  </a:glow>
                </a:effectLst>
              </a:rPr>
              <a:t>оборудованных и укомплектованных операционных.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57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251520" y="260648"/>
            <a:ext cx="4032448" cy="6264696"/>
          </a:xfrm>
          <a:prstGeom prst="foldedCorner">
            <a:avLst/>
          </a:prstGeom>
          <a:solidFill>
            <a:srgbClr val="E1F5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 преддверии Европейского Дня операционной медицинской сестры  специализированная секция Ассоциации медицинских сестер России «Операционное дело, стерилизация» и региональное отделение - Омская профессиональная сестринская ассоциация провела анкетирование врачей - хирургов с целью раскрытия профессиональных отношений «врач хирург - операционная медсестра»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03440" y="4869160"/>
            <a:ext cx="5040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algn="ctr"/>
            <a:r>
              <a:rPr lang="ru-RU" sz="2000" b="1" i="1" dirty="0">
                <a:solidFill>
                  <a:schemeClr val="bg2">
                    <a:lumMod val="50000"/>
                  </a:schemeClr>
                </a:solidFill>
              </a:rPr>
              <a:t>Всего </a:t>
            </a:r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</a:rPr>
              <a:t>- 127 респондентов</a:t>
            </a:r>
          </a:p>
          <a:p>
            <a:pPr marL="625475" lvl="0"/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</a:rPr>
              <a:t>Из них: </a:t>
            </a:r>
            <a:r>
              <a:rPr lang="ru-RU" sz="2000" b="1" i="1" dirty="0">
                <a:solidFill>
                  <a:schemeClr val="bg2">
                    <a:lumMod val="50000"/>
                  </a:schemeClr>
                </a:solidFill>
              </a:rPr>
              <a:t>107 </a:t>
            </a:r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</a:rPr>
              <a:t>мужчин, </a:t>
            </a:r>
          </a:p>
          <a:p>
            <a:pPr marL="1254125" lvl="0"/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</a:rPr>
              <a:t>       20 </a:t>
            </a:r>
            <a:r>
              <a:rPr lang="ru-RU" sz="2000" b="1" i="1" dirty="0">
                <a:solidFill>
                  <a:schemeClr val="bg2">
                    <a:lumMod val="50000"/>
                  </a:schemeClr>
                </a:solidFill>
              </a:rPr>
              <a:t>женщин </a:t>
            </a:r>
            <a:endParaRPr lang="ru-RU" sz="20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" lvl="0" algn="ctr"/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</a:rPr>
              <a:t>в </a:t>
            </a:r>
            <a:r>
              <a:rPr lang="ru-RU" sz="2000" b="1" i="1" dirty="0">
                <a:solidFill>
                  <a:schemeClr val="bg2">
                    <a:lumMod val="50000"/>
                  </a:schemeClr>
                </a:solidFill>
              </a:rPr>
              <a:t>возрасте от 25 до 73 лет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99163" y="2903875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lvl="0" algn="just"/>
            <a:r>
              <a:rPr lang="ru-RU" dirty="0" smtClean="0">
                <a:solidFill>
                  <a:prstClr val="black"/>
                </a:solidFill>
              </a:rPr>
              <a:t>.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54094" y="3573016"/>
            <a:ext cx="45113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Благодарим хирургов  </a:t>
            </a:r>
            <a:endParaRPr lang="ru-RU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города 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Омска и Омской области принявших участие в анкетировании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090" y="260648"/>
            <a:ext cx="4525748" cy="3014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494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6"/>
          <a:stretch/>
        </p:blipFill>
        <p:spPr bwMode="auto">
          <a:xfrm>
            <a:off x="317867" y="332656"/>
            <a:ext cx="3858524" cy="29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860032" y="252938"/>
            <a:ext cx="3600400" cy="223069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400" b="1" dirty="0" smtClean="0"/>
              <a:t>Знаете ли вы когда отмечается день операционной медицинской сестры ?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03435" y="5336029"/>
            <a:ext cx="1870992" cy="8292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 62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респондента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Штриховая стрелка вправо 9"/>
          <p:cNvSpPr/>
          <p:nvPr/>
        </p:nvSpPr>
        <p:spPr>
          <a:xfrm>
            <a:off x="6892077" y="2861671"/>
            <a:ext cx="864096" cy="269504"/>
          </a:xfrm>
          <a:prstGeom prst="stripedRightArrow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>
              <a:rot lat="0" lon="0" rev="18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Штриховая стрелка вправо 10"/>
          <p:cNvSpPr/>
          <p:nvPr/>
        </p:nvSpPr>
        <p:spPr>
          <a:xfrm>
            <a:off x="5442385" y="2886411"/>
            <a:ext cx="864096" cy="269504"/>
          </a:xfrm>
          <a:prstGeom prst="stripedRightArrow">
            <a:avLst/>
          </a:prstGeom>
          <a:scene3d>
            <a:camera prst="orthographicFront">
              <a:rot lat="0" lon="0" rev="13800001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7137715" y="3738939"/>
            <a:ext cx="1202432" cy="1152128"/>
          </a:xfrm>
          <a:prstGeom prst="star7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Да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7-конечная звезда 13"/>
          <p:cNvSpPr/>
          <p:nvPr/>
        </p:nvSpPr>
        <p:spPr>
          <a:xfrm>
            <a:off x="4810233" y="3717032"/>
            <a:ext cx="1250099" cy="115212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Нет</a:t>
            </a:r>
            <a:endParaRPr lang="ru-RU" b="1" dirty="0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4499180" y="5377570"/>
            <a:ext cx="1872207" cy="78773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3600" dirty="0" smtClean="0"/>
              <a:t>65 </a:t>
            </a:r>
            <a:r>
              <a:rPr lang="ru-RU" dirty="0" smtClean="0"/>
              <a:t>респондентов</a:t>
            </a:r>
          </a:p>
          <a:p>
            <a:pPr algn="ctr"/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01008"/>
            <a:ext cx="3852863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271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692450" y="4833066"/>
            <a:ext cx="2934807" cy="43210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Не удовлетворен - 1</a:t>
            </a:r>
          </a:p>
          <a:p>
            <a:pPr marL="45720" indent="0">
              <a:buNone/>
            </a:pP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252938"/>
            <a:ext cx="8352928" cy="87180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400" b="1" dirty="0" smtClean="0"/>
              <a:t>Удовлетворенность работой операционной медицинской сестры</a:t>
            </a:r>
          </a:p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05" t="30692" b="8190"/>
          <a:stretch/>
        </p:blipFill>
        <p:spPr>
          <a:xfrm>
            <a:off x="1907704" y="1731254"/>
            <a:ext cx="1045925" cy="1080000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29" t="30692" r="33285" b="8190"/>
          <a:stretch/>
        </p:blipFill>
        <p:spPr>
          <a:xfrm>
            <a:off x="1907988" y="3097409"/>
            <a:ext cx="1045641" cy="1080000"/>
          </a:xfrm>
          <a:prstGeom prst="ellipse">
            <a:avLst/>
          </a:prstGeom>
          <a:ln w="190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92" r="66600" b="8190"/>
          <a:stretch/>
        </p:blipFill>
        <p:spPr>
          <a:xfrm>
            <a:off x="1904392" y="4509120"/>
            <a:ext cx="1049237" cy="1080000"/>
          </a:xfrm>
          <a:prstGeom prst="ellipse">
            <a:avLst/>
          </a:prstGeom>
          <a:ln w="190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681015" y="1932099"/>
            <a:ext cx="38702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Удовлетворены  работой– 121 респондент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67298" y="3129577"/>
            <a:ext cx="49503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/>
              <a:t>Удовлетворен частично 5 </a:t>
            </a:r>
            <a:endParaRPr lang="ru-RU" sz="2000" b="1" dirty="0" smtClean="0"/>
          </a:p>
          <a:p>
            <a:pPr marL="45720" lvl="0"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 smtClean="0"/>
              <a:t>(</a:t>
            </a:r>
            <a:r>
              <a:rPr lang="ru-RU" sz="2000" b="1" dirty="0"/>
              <a:t>отсутствие концентрации внимания)</a:t>
            </a:r>
          </a:p>
        </p:txBody>
      </p:sp>
    </p:spTree>
    <p:extLst>
      <p:ext uri="{BB962C8B-B14F-4D97-AF65-F5344CB8AC3E}">
        <p14:creationId xmlns:p14="http://schemas.microsoft.com/office/powerpoint/2010/main" val="355375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252938"/>
            <a:ext cx="8352928" cy="10158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400" b="1" dirty="0"/>
              <a:t>Какие факторы на Ваш взгляд влияют на деятельность операционной медицинской сестры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5705" y="3212976"/>
            <a:ext cx="5986189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Недостаток опыта и знаний – </a:t>
            </a:r>
            <a:r>
              <a:rPr lang="ru-RU" sz="2000" b="1" dirty="0" smtClean="0"/>
              <a:t>19</a:t>
            </a:r>
            <a:endParaRPr lang="ru-RU" sz="2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04010" y="2132856"/>
            <a:ext cx="5968190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Большие нагрузки, не укомплектованность штатов – </a:t>
            </a:r>
            <a:r>
              <a:rPr lang="ru-RU" sz="2000" b="1" dirty="0" smtClean="0"/>
              <a:t>105</a:t>
            </a:r>
            <a:endParaRPr lang="ru-RU" sz="20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3180" y="4221088"/>
            <a:ext cx="5971240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Хронический стресс – </a:t>
            </a:r>
            <a:r>
              <a:rPr lang="ru-RU" sz="2000" b="1" dirty="0" smtClean="0"/>
              <a:t>2</a:t>
            </a:r>
            <a:endParaRPr lang="ru-RU" sz="2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3741" y="5301208"/>
            <a:ext cx="5968191" cy="6964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Большой объем работы при низкой оплате труда - </a:t>
            </a:r>
            <a:r>
              <a:rPr lang="ru-RU" sz="2000" b="1" dirty="0" smtClean="0"/>
              <a:t>1</a:t>
            </a:r>
            <a:endParaRPr lang="ru-RU" sz="20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33"/>
          <a:stretch/>
        </p:blipFill>
        <p:spPr>
          <a:xfrm>
            <a:off x="6489501" y="2276872"/>
            <a:ext cx="2444955" cy="359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4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509120"/>
            <a:ext cx="4752528" cy="208823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dirty="0" smtClean="0"/>
              <a:t>Полноценный член хирургической команды, но при этом беспрекословный исполнитель распоряжений хирурга 76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252938"/>
            <a:ext cx="8352928" cy="10158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Роль </a:t>
            </a:r>
            <a:r>
              <a:rPr lang="ru-RU" sz="2400" b="1" dirty="0"/>
              <a:t>операционной медицинской сестры в составе хирургической </a:t>
            </a:r>
            <a:r>
              <a:rPr lang="ru-RU" sz="2400" b="1" dirty="0" smtClean="0"/>
              <a:t>команды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2348880"/>
            <a:ext cx="42484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Полноценный член хирургической команды – 51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11077"/>
            <a:ext cx="3220584" cy="2290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913034"/>
            <a:ext cx="3838833" cy="2558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073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4581128"/>
            <a:ext cx="1440000" cy="720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Нет 11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252938"/>
            <a:ext cx="8352928" cy="151987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Может ли операционная медицинская сестра обучать молодых специалистов врачей правилам обработки рук, операционного поля, соблюдение асептики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829991"/>
            <a:ext cx="2613670" cy="26136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0" y="2348880"/>
            <a:ext cx="2964797" cy="36847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1"/>
          <a:stretch/>
        </p:blipFill>
        <p:spPr>
          <a:xfrm>
            <a:off x="3203848" y="4581128"/>
            <a:ext cx="2613670" cy="20408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2708919"/>
            <a:ext cx="1440000" cy="720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Да </a:t>
            </a:r>
            <a:r>
              <a:rPr lang="ru-RU" sz="2400" b="1" dirty="0" smtClean="0"/>
              <a:t>116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610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252938"/>
            <a:ext cx="8352928" cy="151987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Отдаете ли Вы предпочтение работать  с какой-то одной операционной медицинской сестрой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15330"/>
          <a:stretch/>
        </p:blipFill>
        <p:spPr>
          <a:xfrm>
            <a:off x="3264407" y="3047298"/>
            <a:ext cx="2615185" cy="2109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4177641" y="2224585"/>
            <a:ext cx="569297" cy="822712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411760" y="5301208"/>
            <a:ext cx="1017907" cy="43088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200" b="1" dirty="0">
                <a:solidFill>
                  <a:schemeClr val="tx1"/>
                </a:solidFill>
              </a:rPr>
              <a:t>Да 61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96136" y="5287465"/>
            <a:ext cx="1242328" cy="43088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200" b="1" dirty="0">
                <a:solidFill>
                  <a:schemeClr val="tx1"/>
                </a:solidFill>
              </a:rPr>
              <a:t>Нет 66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14"/>
          <a:stretch/>
        </p:blipFill>
        <p:spPr>
          <a:xfrm>
            <a:off x="395536" y="2194099"/>
            <a:ext cx="2160240" cy="2604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29"/>
          <a:stretch/>
        </p:blipFill>
        <p:spPr>
          <a:xfrm>
            <a:off x="6629463" y="2194098"/>
            <a:ext cx="2119002" cy="2604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159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184863"/>
            <a:ext cx="8352928" cy="94381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white"/>
                </a:solidFill>
              </a:rPr>
              <a:t>Качества, которыми должна обладать операционная медицинская сестра </a:t>
            </a:r>
          </a:p>
        </p:txBody>
      </p:sp>
      <p:sp>
        <p:nvSpPr>
          <p:cNvPr id="6" name="Выноска-облако 5"/>
          <p:cNvSpPr/>
          <p:nvPr/>
        </p:nvSpPr>
        <p:spPr>
          <a:xfrm>
            <a:off x="-1602" y="1196752"/>
            <a:ext cx="3744416" cy="609064"/>
          </a:xfrm>
          <a:prstGeom prst="cloudCallout">
            <a:avLst>
              <a:gd name="adj1" fmla="val 14758"/>
              <a:gd name="adj2" fmla="val 6888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профессионализм </a:t>
            </a:r>
          </a:p>
        </p:txBody>
      </p:sp>
      <p:sp>
        <p:nvSpPr>
          <p:cNvPr id="7" name="Выноска-облако 6"/>
          <p:cNvSpPr/>
          <p:nvPr/>
        </p:nvSpPr>
        <p:spPr>
          <a:xfrm>
            <a:off x="2934084" y="1329069"/>
            <a:ext cx="3275832" cy="609064"/>
          </a:xfrm>
          <a:prstGeom prst="cloudCallout">
            <a:avLst>
              <a:gd name="adj1" fmla="val -27960"/>
              <a:gd name="adj2" fmla="val 7847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пунктуальность </a:t>
            </a:r>
          </a:p>
        </p:txBody>
      </p:sp>
      <p:sp>
        <p:nvSpPr>
          <p:cNvPr id="8" name="Выноска-облако 7"/>
          <p:cNvSpPr/>
          <p:nvPr/>
        </p:nvSpPr>
        <p:spPr>
          <a:xfrm>
            <a:off x="3917110" y="1805816"/>
            <a:ext cx="3194435" cy="609064"/>
          </a:xfrm>
          <a:prstGeom prst="cloudCallout">
            <a:avLst>
              <a:gd name="adj1" fmla="val 20582"/>
              <a:gd name="adj2" fmla="val 5132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оперативность </a:t>
            </a:r>
          </a:p>
        </p:txBody>
      </p:sp>
      <p:sp>
        <p:nvSpPr>
          <p:cNvPr id="9" name="Выноска-облако 8"/>
          <p:cNvSpPr/>
          <p:nvPr/>
        </p:nvSpPr>
        <p:spPr>
          <a:xfrm>
            <a:off x="2390162" y="2782807"/>
            <a:ext cx="4032449" cy="1077575"/>
          </a:xfrm>
          <a:prstGeom prst="cloudCallout">
            <a:avLst>
              <a:gd name="adj1" fmla="val 30309"/>
              <a:gd name="adj2" fmla="val 5076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заинтересованность в процессе </a:t>
            </a:r>
          </a:p>
        </p:txBody>
      </p:sp>
      <p:sp>
        <p:nvSpPr>
          <p:cNvPr id="10" name="Выноска-облако 9"/>
          <p:cNvSpPr/>
          <p:nvPr/>
        </p:nvSpPr>
        <p:spPr>
          <a:xfrm>
            <a:off x="5843810" y="1319664"/>
            <a:ext cx="3300190" cy="609064"/>
          </a:xfrm>
          <a:prstGeom prst="cloudCallout">
            <a:avLst>
              <a:gd name="adj1" fmla="val 28687"/>
              <a:gd name="adj2" fmla="val 625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внимательность </a:t>
            </a:r>
          </a:p>
        </p:txBody>
      </p:sp>
      <p:sp>
        <p:nvSpPr>
          <p:cNvPr id="11" name="Выноска-облако 10"/>
          <p:cNvSpPr/>
          <p:nvPr/>
        </p:nvSpPr>
        <p:spPr>
          <a:xfrm>
            <a:off x="2390162" y="2329529"/>
            <a:ext cx="3300042" cy="609064"/>
          </a:xfrm>
          <a:prstGeom prst="cloudCallout">
            <a:avLst>
              <a:gd name="adj1" fmla="val -26434"/>
              <a:gd name="adj2" fmla="val 6409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ответственность </a:t>
            </a:r>
          </a:p>
        </p:txBody>
      </p:sp>
      <p:sp>
        <p:nvSpPr>
          <p:cNvPr id="12" name="Выноска-облако 11"/>
          <p:cNvSpPr/>
          <p:nvPr/>
        </p:nvSpPr>
        <p:spPr>
          <a:xfrm>
            <a:off x="5971946" y="3685655"/>
            <a:ext cx="3239238" cy="609064"/>
          </a:xfrm>
          <a:prstGeom prst="cloudCallout">
            <a:avLst>
              <a:gd name="adj1" fmla="val -39375"/>
              <a:gd name="adj2" fmla="val 3993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чувство юмора </a:t>
            </a: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endParaRPr lang="ru-RU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1813749" y="3736994"/>
            <a:ext cx="4158197" cy="6090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стрессоустойчивость  </a:t>
            </a:r>
          </a:p>
        </p:txBody>
      </p:sp>
      <p:sp>
        <p:nvSpPr>
          <p:cNvPr id="14" name="Выноска-облако 13"/>
          <p:cNvSpPr/>
          <p:nvPr/>
        </p:nvSpPr>
        <p:spPr>
          <a:xfrm>
            <a:off x="4951305" y="4186065"/>
            <a:ext cx="4320480" cy="6090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коммуникабельность</a:t>
            </a:r>
          </a:p>
        </p:txBody>
      </p:sp>
      <p:sp>
        <p:nvSpPr>
          <p:cNvPr id="15" name="Выноска-облако 14"/>
          <p:cNvSpPr/>
          <p:nvPr/>
        </p:nvSpPr>
        <p:spPr>
          <a:xfrm>
            <a:off x="1543045" y="4261074"/>
            <a:ext cx="2922202" cy="6090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выносливость  </a:t>
            </a:r>
          </a:p>
        </p:txBody>
      </p:sp>
      <p:sp>
        <p:nvSpPr>
          <p:cNvPr id="16" name="Выноска-облако 15"/>
          <p:cNvSpPr/>
          <p:nvPr/>
        </p:nvSpPr>
        <p:spPr>
          <a:xfrm>
            <a:off x="-382274" y="3951810"/>
            <a:ext cx="2364618" cy="1077575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любовь к профессии</a:t>
            </a:r>
          </a:p>
        </p:txBody>
      </p:sp>
      <p:sp>
        <p:nvSpPr>
          <p:cNvPr id="17" name="Выноска-облако 16"/>
          <p:cNvSpPr/>
          <p:nvPr/>
        </p:nvSpPr>
        <p:spPr>
          <a:xfrm>
            <a:off x="6622984" y="5094465"/>
            <a:ext cx="2843808" cy="6090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обучаемость </a:t>
            </a: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endParaRPr lang="ru-RU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8" name="Выноска-облако 17"/>
          <p:cNvSpPr/>
          <p:nvPr/>
        </p:nvSpPr>
        <p:spPr>
          <a:xfrm>
            <a:off x="3318507" y="4720912"/>
            <a:ext cx="2791221" cy="6090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аккуратность </a:t>
            </a:r>
          </a:p>
        </p:txBody>
      </p:sp>
      <p:sp>
        <p:nvSpPr>
          <p:cNvPr id="19" name="Выноска-облако 18"/>
          <p:cNvSpPr/>
          <p:nvPr/>
        </p:nvSpPr>
        <p:spPr>
          <a:xfrm>
            <a:off x="5450023" y="4834735"/>
            <a:ext cx="1727014" cy="6090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память </a:t>
            </a:r>
          </a:p>
        </p:txBody>
      </p:sp>
      <p:sp>
        <p:nvSpPr>
          <p:cNvPr id="20" name="Выноска-облако 19"/>
          <p:cNvSpPr/>
          <p:nvPr/>
        </p:nvSpPr>
        <p:spPr>
          <a:xfrm>
            <a:off x="1119567" y="4870138"/>
            <a:ext cx="2160240" cy="6090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честность </a:t>
            </a: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endParaRPr lang="ru-RU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1" name="Выноска-облако 20"/>
          <p:cNvSpPr/>
          <p:nvPr/>
        </p:nvSpPr>
        <p:spPr>
          <a:xfrm>
            <a:off x="-443482" y="5443799"/>
            <a:ext cx="3816424" cy="6090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уравновешенность </a:t>
            </a:r>
          </a:p>
        </p:txBody>
      </p:sp>
      <p:sp>
        <p:nvSpPr>
          <p:cNvPr id="22" name="Выноска-облако 21"/>
          <p:cNvSpPr/>
          <p:nvPr/>
        </p:nvSpPr>
        <p:spPr>
          <a:xfrm>
            <a:off x="2970875" y="5176741"/>
            <a:ext cx="1151539" cy="6090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такт </a:t>
            </a:r>
          </a:p>
        </p:txBody>
      </p:sp>
      <p:sp>
        <p:nvSpPr>
          <p:cNvPr id="23" name="Выноска-облако 22"/>
          <p:cNvSpPr/>
          <p:nvPr/>
        </p:nvSpPr>
        <p:spPr>
          <a:xfrm>
            <a:off x="3742814" y="5357024"/>
            <a:ext cx="2376264" cy="6090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сочувствие </a:t>
            </a:r>
          </a:p>
        </p:txBody>
      </p:sp>
      <p:sp>
        <p:nvSpPr>
          <p:cNvPr id="24" name="Выноска-облако 23"/>
          <p:cNvSpPr/>
          <p:nvPr/>
        </p:nvSpPr>
        <p:spPr>
          <a:xfrm>
            <a:off x="4714118" y="5733256"/>
            <a:ext cx="4794854" cy="6090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дисциплинированность</a:t>
            </a:r>
          </a:p>
        </p:txBody>
      </p:sp>
      <p:sp>
        <p:nvSpPr>
          <p:cNvPr id="25" name="Выноска-облако 24"/>
          <p:cNvSpPr/>
          <p:nvPr/>
        </p:nvSpPr>
        <p:spPr>
          <a:xfrm>
            <a:off x="1583860" y="5913353"/>
            <a:ext cx="3130258" cy="6090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педантичность </a:t>
            </a:r>
          </a:p>
        </p:txBody>
      </p:sp>
      <p:sp>
        <p:nvSpPr>
          <p:cNvPr id="26" name="Выноска-облако 25"/>
          <p:cNvSpPr/>
          <p:nvPr/>
        </p:nvSpPr>
        <p:spPr>
          <a:xfrm>
            <a:off x="47178" y="6217885"/>
            <a:ext cx="1727660" cy="6090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логика </a:t>
            </a:r>
          </a:p>
        </p:txBody>
      </p:sp>
      <p:sp>
        <p:nvSpPr>
          <p:cNvPr id="27" name="Выноска-облако 26"/>
          <p:cNvSpPr/>
          <p:nvPr/>
        </p:nvSpPr>
        <p:spPr>
          <a:xfrm>
            <a:off x="4371122" y="6217885"/>
            <a:ext cx="1800200" cy="6090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красота </a:t>
            </a:r>
            <a:endParaRPr lang="ru-RU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18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714</TotalTime>
  <Words>304</Words>
  <Application>Microsoft Office PowerPoint</Application>
  <PresentationFormat>Экран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Воздушный поток</vt:lpstr>
      <vt:lpstr>1_Воздушный поток</vt:lpstr>
      <vt:lpstr>2_Воздушный поток</vt:lpstr>
      <vt:lpstr>Результаты анкетирования врачей – хирургов  Омской области «Операционная медицинская сестра глазами врача-хирурга»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анкетирования врачей – хирургов  Омской области   «Операционная медсестра глазами врача — хирурга»</dc:title>
  <dc:creator>Наталья  Александровна  Коваль</dc:creator>
  <cp:lastModifiedBy>Наталья Панина</cp:lastModifiedBy>
  <cp:revision>32</cp:revision>
  <dcterms:created xsi:type="dcterms:W3CDTF">2018-02-28T04:56:06Z</dcterms:created>
  <dcterms:modified xsi:type="dcterms:W3CDTF">2018-03-14T08:26:31Z</dcterms:modified>
</cp:coreProperties>
</file>