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73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3CC33"/>
    <a:srgbClr val="4FC54F"/>
    <a:srgbClr val="FF00FF"/>
    <a:srgbClr val="008000"/>
    <a:srgbClr val="008E00"/>
    <a:srgbClr val="0099FF"/>
    <a:srgbClr val="3333FF"/>
    <a:srgbClr val="33993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3" d="100"/>
          <a:sy n="83" d="100"/>
        </p:scale>
        <p:origin x="-99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5431779981435751E-2"/>
          <c:w val="0.6855775771502971"/>
          <c:h val="0.903447108027423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8000"/>
            </a:solidFill>
            <a:ln w="38100"/>
          </c:spPr>
          <c:explosion val="20"/>
          <c:dPt>
            <c:idx val="0"/>
            <c:bubble3D val="0"/>
            <c:spPr>
              <a:solidFill>
                <a:srgbClr val="00FF00"/>
              </a:solidFill>
              <a:ln w="38100">
                <a:solidFill>
                  <a:srgbClr val="33CC33"/>
                </a:solidFill>
              </a:ln>
            </c:spPr>
          </c:dPt>
          <c:dPt>
            <c:idx val="1"/>
            <c:bubble3D val="0"/>
            <c:spPr>
              <a:solidFill>
                <a:srgbClr val="FF00FF"/>
              </a:solidFill>
              <a:ln w="38100"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172</a:t>
                    </a:r>
                    <a:r>
                      <a:rPr lang="ru-RU" dirty="0" smtClean="0"/>
                      <a:t> </a:t>
                    </a:r>
                    <a:r>
                      <a:rPr lang="ru-RU" sz="1400" dirty="0" smtClean="0"/>
                      <a:t>человека</a:t>
                    </a:r>
                    <a:endParaRPr lang="en-US" sz="14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156</a:t>
                    </a:r>
                    <a:r>
                      <a:rPr lang="ru-RU" dirty="0" smtClean="0"/>
                      <a:t> </a:t>
                    </a:r>
                    <a:r>
                      <a:rPr lang="ru-RU" sz="1400" dirty="0" smtClean="0"/>
                      <a:t>человек</a:t>
                    </a:r>
                    <a:endParaRPr lang="en-US" sz="14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Прошли онлайн-регистрацию</c:v>
                </c:pt>
                <c:pt idx="1">
                  <c:v>Приняли участие в анкетировании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172</c:v>
                </c:pt>
                <c:pt idx="1">
                  <c:v>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7178201078016422"/>
          <c:y val="0.2183189323050127"/>
          <c:w val="0.41893541846604859"/>
          <c:h val="0.56336213538997459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ln w="38100">
      <a:solidFill>
        <a:schemeClr val="tx1"/>
      </a:solidFill>
      <a:prstDash val="solid"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9.0281988188976384E-2"/>
          <c:w val="1"/>
          <c:h val="0.895201033464566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8E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0.56410000000000005</c:v>
                </c:pt>
                <c:pt idx="1">
                  <c:v>0.35890000000000022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3214006052333E-2"/>
          <c:y val="8.0655020203999742E-2"/>
          <c:w val="0.98813160727874927"/>
          <c:h val="0.66826945509859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00FF0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99FF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Одноклассники</c:v>
                </c:pt>
                <c:pt idx="1">
                  <c:v>ВКонтакте</c:v>
                </c:pt>
                <c:pt idx="2">
                  <c:v>WhatsApp</c:v>
                </c:pt>
                <c:pt idx="3">
                  <c:v>Facebook</c:v>
                </c:pt>
                <c:pt idx="4">
                  <c:v>Mail.ru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0.25640000000000002</c:v>
                </c:pt>
                <c:pt idx="1">
                  <c:v>0.25</c:v>
                </c:pt>
                <c:pt idx="2">
                  <c:v>2.5600000000000012E-2</c:v>
                </c:pt>
                <c:pt idx="3">
                  <c:v>1.9199999999999998E-2</c:v>
                </c:pt>
                <c:pt idx="4">
                  <c:v>6.4000000000000038E-3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909017723946491E-2"/>
          <c:y val="3.0555341694896428E-2"/>
          <c:w val="0.92018196455210766"/>
          <c:h val="0.9535744719197066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99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solidFill>
                <a:srgbClr val="5537D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Имеют эл.почту</c:v>
                </c:pt>
                <c:pt idx="1">
                  <c:v>Не имеют эл.почту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0.95509999999999995</c:v>
                </c:pt>
                <c:pt idx="1">
                  <c:v>4.4800000000000111E-2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10506752"/>
        <c:axId val="116533888"/>
        <c:axId val="35233280"/>
      </c:bar3DChart>
      <c:catAx>
        <c:axId val="110506752"/>
        <c:scaling>
          <c:orientation val="minMax"/>
        </c:scaling>
        <c:delete val="1"/>
        <c:axPos val="b"/>
        <c:majorTickMark val="none"/>
        <c:minorTickMark val="none"/>
        <c:tickLblPos val="none"/>
        <c:crossAx val="116533888"/>
        <c:crosses val="autoZero"/>
        <c:auto val="1"/>
        <c:lblAlgn val="ctr"/>
        <c:lblOffset val="100"/>
        <c:noMultiLvlLbl val="0"/>
      </c:catAx>
      <c:valAx>
        <c:axId val="116533888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one"/>
        <c:crossAx val="110506752"/>
        <c:crosses val="autoZero"/>
        <c:crossBetween val="between"/>
      </c:valAx>
      <c:serAx>
        <c:axId val="35233280"/>
        <c:scaling>
          <c:orientation val="minMax"/>
        </c:scaling>
        <c:delete val="1"/>
        <c:axPos val="b"/>
        <c:majorTickMark val="out"/>
        <c:minorTickMark val="none"/>
        <c:tickLblPos val="none"/>
        <c:crossAx val="116533888"/>
        <c:crosses val="autoZero"/>
      </c:ser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5"/>
              <c:layout>
                <c:manualLayout>
                  <c:x val="4.5833333333333684E-2"/>
                  <c:y val="1.748631271493592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Компьютер</c:v>
                </c:pt>
                <c:pt idx="1">
                  <c:v>Принтер</c:v>
                </c:pt>
                <c:pt idx="2">
                  <c:v>Сканер</c:v>
                </c:pt>
                <c:pt idx="3">
                  <c:v>МФУ</c:v>
                </c:pt>
                <c:pt idx="4">
                  <c:v>Веб-камера</c:v>
                </c:pt>
                <c:pt idx="5">
                  <c:v>Раб место не оснащено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0.87000000000000288</c:v>
                </c:pt>
                <c:pt idx="1">
                  <c:v>0.72000000000000064</c:v>
                </c:pt>
                <c:pt idx="2">
                  <c:v>0.26</c:v>
                </c:pt>
                <c:pt idx="3">
                  <c:v>0.15000000000000024</c:v>
                </c:pt>
                <c:pt idx="4">
                  <c:v>1.0000000000000005E-2</c:v>
                </c:pt>
                <c:pt idx="5">
                  <c:v>3.0000000000000002E-2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"/>
          <c:y val="0.81991851653650172"/>
          <c:w val="0.99906255468066185"/>
          <c:h val="0.17923906543231463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5537D5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0.00%</c:formatCode>
                <c:ptCount val="1"/>
                <c:pt idx="0">
                  <c:v>0.76920000000000122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0.00%</c:formatCode>
                <c:ptCount val="1"/>
                <c:pt idx="0">
                  <c:v>0.23069999999999999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1048448"/>
        <c:axId val="173932928"/>
      </c:barChart>
      <c:catAx>
        <c:axId val="161048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3932928"/>
        <c:crosses val="autoZero"/>
        <c:auto val="1"/>
        <c:lblAlgn val="ctr"/>
        <c:lblOffset val="100"/>
        <c:noMultiLvlLbl val="0"/>
      </c:catAx>
      <c:valAx>
        <c:axId val="173932928"/>
        <c:scaling>
          <c:orientation val="minMax"/>
        </c:scaling>
        <c:delete val="1"/>
        <c:axPos val="l"/>
        <c:majorGridlines/>
        <c:numFmt formatCode="0.00%" sourceLinked="1"/>
        <c:majorTickMark val="out"/>
        <c:minorTickMark val="none"/>
        <c:tickLblPos val="none"/>
        <c:crossAx val="1610484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Сайт ОПСА</c:v>
                </c:pt>
                <c:pt idx="1">
                  <c:v>Эл.почта</c:v>
                </c:pt>
                <c:pt idx="2">
                  <c:v>Соц.сети</c:v>
                </c:pt>
                <c:pt idx="3">
                  <c:v>Мессенджеры</c:v>
                </c:pt>
                <c:pt idx="4">
                  <c:v>На заседание  Совета по СД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0.88460000000000005</c:v>
                </c:pt>
                <c:pt idx="1">
                  <c:v>0.53839999999999999</c:v>
                </c:pt>
                <c:pt idx="2">
                  <c:v>8.970000000000021E-2</c:v>
                </c:pt>
                <c:pt idx="3">
                  <c:v>3.2000000000000042E-2</c:v>
                </c:pt>
                <c:pt idx="4">
                  <c:v>0.62170000000000158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3121024"/>
        <c:axId val="33116160"/>
      </c:barChart>
      <c:valAx>
        <c:axId val="33116160"/>
        <c:scaling>
          <c:orientation val="minMax"/>
        </c:scaling>
        <c:delete val="1"/>
        <c:axPos val="b"/>
        <c:numFmt formatCode="0.00%" sourceLinked="1"/>
        <c:majorTickMark val="none"/>
        <c:minorTickMark val="none"/>
        <c:tickLblPos val="none"/>
        <c:crossAx val="33121024"/>
        <c:crosses val="autoZero"/>
        <c:crossBetween val="between"/>
      </c:valAx>
      <c:catAx>
        <c:axId val="3312102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311616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solidFill>
                <a:srgbClr val="33993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0.91020000000000001</c:v>
                </c:pt>
                <c:pt idx="1">
                  <c:v>8.9700000000000141E-2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613696"/>
        <c:axId val="33615232"/>
      </c:barChart>
      <c:catAx>
        <c:axId val="336136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3615232"/>
        <c:crosses val="autoZero"/>
        <c:auto val="1"/>
        <c:lblAlgn val="ctr"/>
        <c:lblOffset val="100"/>
        <c:noMultiLvlLbl val="0"/>
      </c:catAx>
      <c:valAx>
        <c:axId val="33615232"/>
        <c:scaling>
          <c:orientation val="minMax"/>
        </c:scaling>
        <c:delete val="1"/>
        <c:axPos val="b"/>
        <c:majorGridlines/>
        <c:numFmt formatCode="0.00%" sourceLinked="1"/>
        <c:majorTickMark val="out"/>
        <c:minorTickMark val="none"/>
        <c:tickLblPos val="none"/>
        <c:crossAx val="33613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4FC54F"/>
              </a:solidFill>
            </c:spPr>
          </c:dPt>
          <c:dPt>
            <c:idx val="2"/>
            <c:invertIfNegative val="0"/>
            <c:bubble3D val="0"/>
            <c:spPr>
              <a:solidFill>
                <a:srgbClr val="339933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8E00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3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Ежедневно</c:v>
                </c:pt>
                <c:pt idx="1">
                  <c:v>Ежемесячно</c:v>
                </c:pt>
                <c:pt idx="2">
                  <c:v>Ежеквартально</c:v>
                </c:pt>
                <c:pt idx="3">
                  <c:v>Раз в полугодие</c:v>
                </c:pt>
                <c:pt idx="4">
                  <c:v>Никогда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0.17940000000000017</c:v>
                </c:pt>
                <c:pt idx="1">
                  <c:v>0.43580000000000046</c:v>
                </c:pt>
                <c:pt idx="2">
                  <c:v>0.21790000000000026</c:v>
                </c:pt>
                <c:pt idx="3">
                  <c:v>1.2800000000000013E-2</c:v>
                </c:pt>
                <c:pt idx="4">
                  <c:v>8.9700000000000099E-2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011968"/>
        <c:axId val="35010816"/>
        <c:axId val="0"/>
      </c:bar3DChart>
      <c:catAx>
        <c:axId val="350119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5010816"/>
        <c:crosses val="autoZero"/>
        <c:auto val="1"/>
        <c:lblAlgn val="ctr"/>
        <c:lblOffset val="100"/>
        <c:noMultiLvlLbl val="0"/>
      </c:catAx>
      <c:valAx>
        <c:axId val="35010816"/>
        <c:scaling>
          <c:orientation val="minMax"/>
        </c:scaling>
        <c:delete val="1"/>
        <c:axPos val="l"/>
        <c:majorGridlines/>
        <c:numFmt formatCode="0.00%" sourceLinked="1"/>
        <c:majorTickMark val="out"/>
        <c:minorTickMark val="none"/>
        <c:tickLblPos val="none"/>
        <c:crossAx val="35011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94413337439458"/>
          <c:y val="0.40333244432787546"/>
          <c:w val="0.80515921898309506"/>
          <c:h val="0.56687040117722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33CC33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Информационный листок</c:v>
                </c:pt>
                <c:pt idx="2">
                  <c:v>Газета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0.48070000000000002</c:v>
                </c:pt>
                <c:pt idx="1">
                  <c:v>0.41660000000000008</c:v>
                </c:pt>
                <c:pt idx="2">
                  <c:v>0.10249999999999998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8E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33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Собрание</c:v>
                </c:pt>
                <c:pt idx="1">
                  <c:v>Информационный стенд</c:v>
                </c:pt>
                <c:pt idx="2">
                  <c:v>Печатное издание МО</c:v>
                </c:pt>
                <c:pt idx="3">
                  <c:v>Обновление  информации в библиотеке МО</c:v>
                </c:pt>
                <c:pt idx="4">
                  <c:v>Сайт ОПСА</c:v>
                </c:pt>
                <c:pt idx="5">
                  <c:v>Мессенджеры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0.75640000000000041</c:v>
                </c:pt>
                <c:pt idx="1">
                  <c:v>0.63460000000000072</c:v>
                </c:pt>
                <c:pt idx="2">
                  <c:v>0.2115000000000001</c:v>
                </c:pt>
                <c:pt idx="3">
                  <c:v>1.2800000000000008E-2</c:v>
                </c:pt>
                <c:pt idx="4">
                  <c:v>3.2000000000000028E-2</c:v>
                </c:pt>
                <c:pt idx="5">
                  <c:v>2.5000000000000001E-2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8345984"/>
        <c:axId val="88719360"/>
        <c:axId val="0"/>
      </c:bar3DChart>
      <c:catAx>
        <c:axId val="10834598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8719360"/>
        <c:crosses val="autoZero"/>
        <c:auto val="1"/>
        <c:lblAlgn val="ctr"/>
        <c:lblOffset val="100"/>
        <c:noMultiLvlLbl val="0"/>
      </c:catAx>
      <c:valAx>
        <c:axId val="8871936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one"/>
        <c:crossAx val="108345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872523" y="6165304"/>
            <a:ext cx="5136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3200" b="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ru-RU" sz="3200" b="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 2018 г., г. Омск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-252536" y="836712"/>
            <a:ext cx="2808311" cy="25922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134015" cy="151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-11111" y="30728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62259" y="3402799"/>
            <a:ext cx="71742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2800" dirty="0" smtClean="0"/>
              <a:t>РЕЗУЛЬТАТЫ  АНКЕТИРОВАНИЯ </a:t>
            </a:r>
          </a:p>
          <a:p>
            <a:pPr algn="ctr"/>
            <a:r>
              <a:rPr lang="ru-RU" sz="2800" dirty="0" smtClean="0"/>
              <a:t>участников  расширенного  заседания  информационно-аналитического  комитета  ОПСА</a:t>
            </a: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314"/>
            <a:ext cx="1862259" cy="1334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535782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3000" dirty="0" smtClean="0"/>
              <a:t>«</a:t>
            </a:r>
            <a:r>
              <a:rPr lang="ru-RU" sz="3000" dirty="0"/>
              <a:t>Открытость</a:t>
            </a:r>
            <a:r>
              <a:rPr lang="ru-RU" sz="3000" dirty="0" smtClean="0"/>
              <a:t>, информированность, доступность»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F:\Загрузки\Заседания комитетов\Доклад по технологиям\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571744"/>
            <a:ext cx="4429124" cy="3786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 flipV="1">
            <a:off x="857224" y="1468267"/>
            <a:ext cx="76438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Есть ли информационный стенд «наша сестринская ассоциация» в Вашей МО?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0" y="3000372"/>
          <a:ext cx="4857752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0800000" flipV="1">
            <a:off x="0" y="1500174"/>
            <a:ext cx="914400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часто  обновляется информация на стенде?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000240"/>
          <a:ext cx="9144000" cy="4564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Ольга\Downloads\news-47-_7399.jpg"/>
          <p:cNvPicPr>
            <a:picLocks noChangeAspect="1" noChangeArrowheads="1"/>
          </p:cNvPicPr>
          <p:nvPr/>
        </p:nvPicPr>
        <p:blipFill>
          <a:blip r:embed="rId5" cstate="print"/>
          <a:srcRect l="10000"/>
          <a:stretch>
            <a:fillRect/>
          </a:stretch>
        </p:blipFill>
        <p:spPr bwMode="auto">
          <a:xfrm>
            <a:off x="0" y="3143248"/>
            <a:ext cx="5143528" cy="33909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0800000" flipV="1">
            <a:off x="0" y="1357298"/>
            <a:ext cx="9144001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Выпускаются ли в Вашей МО сестринские информационные печатные издания?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5000628" y="2500306"/>
          <a:ext cx="4000528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0800000" flipV="1">
            <a:off x="-1" y="1428736"/>
            <a:ext cx="9144001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Какой способ предоставления информации членами Ассоциации о деятельности ОПСА является для Вас наиболее предпочтительным?</a:t>
            </a: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794000"/>
          <a:ext cx="9144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0800000" flipV="1">
            <a:off x="-1" y="1336403"/>
            <a:ext cx="9144001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Хотели бы Вы получать информацию о предстоящих мероприятиях ОПСА через социальные сети </a:t>
            </a:r>
            <a:r>
              <a:rPr lang="ru-RU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ВКонтакте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en-US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en-US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cebook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Одноклассники ?</a:t>
            </a: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500306"/>
          <a:ext cx="407193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4643438" y="2643182"/>
          <a:ext cx="4500562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Ваши предложения по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расширению информационного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пространства в  Вашей МО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://okultureno.ru/upload/iblock/314/informatsionnye-tekhnologii-_4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1810"/>
            <a:ext cx="9144000" cy="378619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Нашивка 12"/>
          <p:cNvSpPr/>
          <p:nvPr/>
        </p:nvSpPr>
        <p:spPr>
          <a:xfrm>
            <a:off x="1571604" y="2500306"/>
            <a:ext cx="2714644" cy="857256"/>
          </a:xfrm>
          <a:prstGeom prst="chevron">
            <a:avLst/>
          </a:prstGeom>
          <a:solidFill>
            <a:srgbClr val="4FC54F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Создание в МО  ИАК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4429124" y="2500306"/>
            <a:ext cx="2857520" cy="857256"/>
          </a:xfrm>
          <a:prstGeom prst="chevron">
            <a:avLst/>
          </a:prstGeom>
          <a:solidFill>
            <a:srgbClr val="4FC54F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Доступ к сетевым ресурсам через мессенжеры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>
            <a:off x="2857488" y="1500174"/>
            <a:ext cx="3270714" cy="928694"/>
          </a:xfrm>
          <a:prstGeom prst="chevron">
            <a:avLst/>
          </a:prstGeom>
          <a:solidFill>
            <a:srgbClr val="4FC54F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Доступ к сети интернет с рабочего компьютера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285720" y="1500174"/>
            <a:ext cx="2786082" cy="928694"/>
          </a:xfrm>
          <a:prstGeom prst="chevron">
            <a:avLst/>
          </a:prstGeom>
          <a:solidFill>
            <a:srgbClr val="4FC54F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Обеспечить рабочее место компьютером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>
            <a:off x="5929322" y="1500174"/>
            <a:ext cx="3000396" cy="913260"/>
          </a:xfrm>
          <a:prstGeom prst="chevron">
            <a:avLst/>
          </a:prstGeom>
          <a:solidFill>
            <a:srgbClr val="4FC54F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Создание единого информационного пространства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00174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Информационно-аналитический комитет провёл исследование по качеству оснащения и использования печатных, наглядных и технических средств передачи информации, а также поиска новых путей распространения информации среди сестринского персонала с целью повышения профессионального уровня.</a:t>
            </a:r>
          </a:p>
        </p:txBody>
      </p:sp>
      <p:sp>
        <p:nvSpPr>
          <p:cNvPr id="16" name="Прямоугольник 15"/>
          <p:cNvSpPr/>
          <p:nvPr/>
        </p:nvSpPr>
        <p:spPr>
          <a:xfrm rot="10800000" flipV="1">
            <a:off x="-2" y="6058935"/>
            <a:ext cx="9144001" cy="584775"/>
          </a:xfrm>
          <a:prstGeom prst="rect">
            <a:avLst/>
          </a:prstGeom>
          <a:ln>
            <a:solidFill>
              <a:srgbClr val="008E00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300" b="1" dirty="0" smtClean="0">
                <a:ln w="11430">
                  <a:solidFill>
                    <a:schemeClr val="tx1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 АНКЕТИРОВАНИИ  ПРИНЯЛИ  УЧАСТИЕ   </a:t>
            </a:r>
            <a:r>
              <a:rPr lang="ru-RU" sz="3200" b="1" dirty="0" smtClean="0">
                <a:ln w="11430">
                  <a:solidFill>
                    <a:schemeClr val="tx1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90,69% </a:t>
            </a:r>
            <a:r>
              <a:rPr lang="ru-RU" sz="2300" b="1" dirty="0" smtClean="0">
                <a:ln w="11430">
                  <a:solidFill>
                    <a:schemeClr val="tx1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РЕСПОНДЕНТОВ</a:t>
            </a:r>
            <a:endParaRPr lang="ru-RU" sz="2300" b="1" dirty="0">
              <a:ln w="11430">
                <a:solidFill>
                  <a:schemeClr val="tx1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28292231"/>
              </p:ext>
            </p:extLst>
          </p:nvPr>
        </p:nvGraphicFramePr>
        <p:xfrm>
          <a:off x="107504" y="3833640"/>
          <a:ext cx="892899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s://images.golos.io/DQmV5L8ngdxfBhBxsN5ZJCovXXBDTmEzkub2gmjGRcTjZyk/Sepetsialnyie-predlozheniya-ABAK-e14962976317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7500958" cy="392909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214282" y="5572140"/>
            <a:ext cx="6786610" cy="914400"/>
          </a:xfrm>
          <a:prstGeom prst="round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Владеете  ли  работой  на  компьютере 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Microsoft Office Word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Power Point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Excel)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7166647" y="5427570"/>
            <a:ext cx="857257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155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429519" y="2892802"/>
            <a:ext cx="42862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32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Улыбающееся лицо 24"/>
          <p:cNvSpPr/>
          <p:nvPr/>
        </p:nvSpPr>
        <p:spPr>
          <a:xfrm>
            <a:off x="8035379" y="51149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7975347" y="2727990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7620993" y="2130356"/>
            <a:ext cx="150016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НЕТ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0800000" flipV="1">
            <a:off x="7500958" y="4509120"/>
            <a:ext cx="174024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ДА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 rot="10800000" flipV="1">
            <a:off x="857224" y="1643050"/>
            <a:ext cx="7643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Имеете  ли  электронную  почту?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2" descr="C:\Users\Ольга\Downloads\module13263714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285992"/>
            <a:ext cx="4357718" cy="4214822"/>
          </a:xfrm>
          <a:prstGeom prst="rect">
            <a:avLst/>
          </a:prstGeom>
          <a:noFill/>
        </p:spPr>
      </p:pic>
      <p:graphicFrame>
        <p:nvGraphicFramePr>
          <p:cNvPr id="26" name="Диаграмма 25"/>
          <p:cNvGraphicFramePr/>
          <p:nvPr/>
        </p:nvGraphicFramePr>
        <p:xfrm>
          <a:off x="4929190" y="2000240"/>
          <a:ext cx="3500462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071538" y="1714488"/>
            <a:ext cx="7286676" cy="914400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часто проверяете электронную почту?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1285852" y="2857496"/>
            <a:ext cx="3714776" cy="714380"/>
          </a:xfrm>
          <a:prstGeom prst="chevron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ЕЖЕДНЕВНО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1285852" y="3786190"/>
            <a:ext cx="3714776" cy="714380"/>
          </a:xfrm>
          <a:prstGeom prst="chevron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 РАЗ  В  НЕДЕЛЮ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1285852" y="4714884"/>
            <a:ext cx="3714776" cy="714380"/>
          </a:xfrm>
          <a:prstGeom prst="chevron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  РАЗА В НЕДЕЛЮ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Нашивка 23"/>
          <p:cNvSpPr/>
          <p:nvPr/>
        </p:nvSpPr>
        <p:spPr>
          <a:xfrm>
            <a:off x="1285852" y="5643578"/>
            <a:ext cx="3643338" cy="714380"/>
          </a:xfrm>
          <a:prstGeom prst="chevron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 РАЗ  В  МЕСЯЦ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0800000" flipV="1">
            <a:off x="5715008" y="5715016"/>
            <a:ext cx="2428892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0800000" flipV="1">
            <a:off x="5715008" y="4786322"/>
            <a:ext cx="235745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6,4%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10800000" flipV="1">
            <a:off x="5715008" y="3857628"/>
            <a:ext cx="228601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7,6%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 flipV="1">
            <a:off x="5715008" y="2928934"/>
            <a:ext cx="242889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84%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 rot="10800000" flipV="1">
            <a:off x="0" y="142873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Укажите  устройства  компьютерной  техники, доступные  Вам  на  рабочем  месте:</a:t>
            </a:r>
            <a:endParaRPr lang="ru-RU" sz="3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0" y="2500306"/>
          <a:ext cx="9144000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www.belcard.by/wp-content/uploads/2016/05/shutterstock_1212383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64"/>
            <a:ext cx="7429520" cy="514353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Диаграмма 11"/>
          <p:cNvGraphicFramePr/>
          <p:nvPr/>
        </p:nvGraphicFramePr>
        <p:xfrm>
          <a:off x="6215042" y="2285992"/>
          <a:ext cx="2928958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0" y="142873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Имеется  ли доступ рабочих компьютеров к сети интернет  </a:t>
            </a: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0800000" flipV="1">
            <a:off x="857224" y="1468267"/>
            <a:ext cx="76438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вы получаете информацию о деятельности ОПСА?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571744"/>
          <a:ext cx="892971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solidFill>
            <a:srgbClr val="008E00"/>
          </a:solidFill>
          <a:ln>
            <a:solidFill>
              <a:srgbClr val="00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РЕЗУЛЬТАТЫ  АНКЕТИРОВАНИЯ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2259" cy="133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7143768" y="-357214"/>
            <a:ext cx="2214546" cy="22145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0"/>
            <a:ext cx="1071538" cy="1357297"/>
          </a:xfrm>
          <a:prstGeom prst="rect">
            <a:avLst/>
          </a:prstGeom>
          <a:noFill/>
          <a:ln>
            <a:solidFill>
              <a:srgbClr val="0096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643710"/>
            <a:ext cx="9144000" cy="0"/>
          </a:xfrm>
          <a:prstGeom prst="line">
            <a:avLst/>
          </a:prstGeom>
          <a:ln w="76200">
            <a:solidFill>
              <a:srgbClr val="008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https://e.sfu-kras.ru/pluginfile.php/168565/course/overviewfiles/brand%2520valu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857496"/>
            <a:ext cx="4286280" cy="33575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 flipV="1">
            <a:off x="857224" y="1468267"/>
            <a:ext cx="76438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Возникают ли проблемы с оперативным получением информации?</a:t>
            </a: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785786" y="3786190"/>
            <a:ext cx="914400" cy="914400"/>
          </a:xfrm>
          <a:prstGeom prst="smileyFace">
            <a:avLst/>
          </a:prstGeom>
          <a:solidFill>
            <a:srgbClr val="00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2" name="Улыбающееся лицо 11"/>
          <p:cNvSpPr/>
          <p:nvPr/>
        </p:nvSpPr>
        <p:spPr>
          <a:xfrm>
            <a:off x="7215206" y="3714752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0" y="4929198"/>
            <a:ext cx="228601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96,79%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0800000" flipV="1">
            <a:off x="6500826" y="4786322"/>
            <a:ext cx="228601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3,20%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0" y="3071810"/>
            <a:ext cx="228601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НЕТ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6429388" y="3000372"/>
            <a:ext cx="228601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ДА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301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Kobkova</cp:lastModifiedBy>
  <cp:revision>119</cp:revision>
  <dcterms:created xsi:type="dcterms:W3CDTF">2018-03-22T17:14:14Z</dcterms:created>
  <dcterms:modified xsi:type="dcterms:W3CDTF">2018-05-03T05:02:13Z</dcterms:modified>
</cp:coreProperties>
</file>